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notesSlide60.xml" ContentType="application/vnd.openxmlformats-officedocument.presentationml.notesSlide+xml"/>
  <Override PartName="/ppt/notesSlides/notesSlide59.xml" ContentType="application/vnd.openxmlformats-officedocument.presentationml.notesSlide+xml"/>
  <Override PartName="/ppt/notesSlides/notesSlide50.xml" ContentType="application/vnd.openxmlformats-officedocument.presentationml.notesSlide+xml"/>
  <Override PartName="/ppt/notesSlides/notesSlide38.xml" ContentType="application/vnd.openxmlformats-officedocument.presentationml.notesSlide+xml"/>
  <Override PartName="/ppt/notesSlides/notesSlide9.xml" ContentType="application/vnd.openxmlformats-officedocument.presentationml.notesSlide+xml"/>
  <Override PartName="/ppt/notesSlides/_rels/notesSlide59.xml.rels" ContentType="application/vnd.openxmlformats-package.relationships+xml"/>
  <Override PartName="/ppt/notesSlides/_rels/notesSlide50.xml.rels" ContentType="application/vnd.openxmlformats-package.relationships+xml"/>
  <Override PartName="/ppt/notesSlides/_rels/notesSlide38.xml.rels" ContentType="application/vnd.openxmlformats-package.relationships+xml"/>
  <Override PartName="/ppt/notesSlides/_rels/notesSlide9.xml.rels" ContentType="application/vnd.openxmlformats-package.relationships+xml"/>
  <Override PartName="/ppt/notesSlides/_rels/notesSlide60.xml.rels" ContentType="application/vnd.openxmlformats-package.relationships+xml"/>
  <Override PartName="/ppt/notesSlides/_rels/notesSlide6.xml.rels" ContentType="application/vnd.openxmlformats-package.relationships+xml"/>
  <Override PartName="/ppt/notesSlides/notesSlide6.xml" ContentType="application/vnd.openxmlformats-officedocument.presentationml.notesSlide+xml"/>
  <Override PartName="/ppt/slides/slide77.xml" ContentType="application/vnd.openxmlformats-officedocument.presentationml.slide+xml"/>
  <Override PartName="/ppt/slides/slide76.xml" ContentType="application/vnd.openxmlformats-officedocument.presentationml.slide+xml"/>
  <Override PartName="/ppt/slides/slide75.xml" ContentType="application/vnd.openxmlformats-officedocument.presentationml.slide+xml"/>
  <Override PartName="/ppt/slides/slide74.xml" ContentType="application/vnd.openxmlformats-officedocument.presentationml.slide+xml"/>
  <Override PartName="/ppt/slides/slide70.xml" ContentType="application/vnd.openxmlformats-officedocument.presentationml.slide+xml"/>
  <Override PartName="/ppt/slides/slide69.xml" ContentType="application/vnd.openxmlformats-officedocument.presentationml.slide+xml"/>
  <Override PartName="/ppt/slides/slide68.xml" ContentType="application/vnd.openxmlformats-officedocument.presentationml.slide+xml"/>
  <Override PartName="/ppt/slides/slide66.xml" ContentType="application/vnd.openxmlformats-officedocument.presentationml.slide+xml"/>
  <Override PartName="/ppt/slides/slide63.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0.xml" ContentType="application/vnd.openxmlformats-officedocument.presentationml.slide+xml"/>
  <Override PartName="/ppt/slides/slide58.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51.xml" ContentType="application/vnd.openxmlformats-officedocument.presentationml.slide+xml"/>
  <Override PartName="/ppt/slides/slide72.xml" ContentType="application/vnd.openxmlformats-officedocument.presentationml.slide+xml"/>
  <Override PartName="/ppt/slides/slide44.xml" ContentType="application/vnd.openxmlformats-officedocument.presentationml.slide+xml"/>
  <Override PartName="/ppt/slides/slide6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71.xml" ContentType="application/vnd.openxmlformats-officedocument.presentationml.slide+xml"/>
  <Override PartName="/ppt/slides/slide33.xml" ContentType="application/vnd.openxmlformats-officedocument.presentationml.slide+xml"/>
  <Override PartName="/ppt/slides/slide61.xml" ContentType="application/vnd.openxmlformats-officedocument.presentationml.slide+xml"/>
  <Override PartName="/ppt/slides/_rels/slide76.xml.rels" ContentType="application/vnd.openxmlformats-package.relationships+xml"/>
  <Override PartName="/ppt/slides/_rels/slide65.xml.rels" ContentType="application/vnd.openxmlformats-package.relationships+xml"/>
  <Override PartName="/ppt/slides/_rels/slide62.xml.rels" ContentType="application/vnd.openxmlformats-package.relationships+xml"/>
  <Override PartName="/ppt/slides/_rels/slide60.xml.rels" ContentType="application/vnd.openxmlformats-package.relationships+xml"/>
  <Override PartName="/ppt/slides/_rels/slide59.xml.rels" ContentType="application/vnd.openxmlformats-package.relationships+xml"/>
  <Override PartName="/ppt/slides/_rels/slide72.xml.rels" ContentType="application/vnd.openxmlformats-package.relationships+xml"/>
  <Override PartName="/ppt/slides/_rels/slide57.xml.rels" ContentType="application/vnd.openxmlformats-package.relationships+xml"/>
  <Override PartName="/ppt/slides/_rels/slide56.xml.rels" ContentType="application/vnd.openxmlformats-package.relationships+xml"/>
  <Override PartName="/ppt/slides/_rels/slide54.xml.rels" ContentType="application/vnd.openxmlformats-package.relationships+xml"/>
  <Override PartName="/ppt/slides/_rels/slide53.xml.rels" ContentType="application/vnd.openxmlformats-package.relationships+xml"/>
  <Override PartName="/ppt/slides/_rels/slide64.xml.rels" ContentType="application/vnd.openxmlformats-package.relationships+xml"/>
  <Override PartName="/ppt/slides/_rels/slide69.xml.rels" ContentType="application/vnd.openxmlformats-package.relationships+xml"/>
  <Override PartName="/ppt/slides/_rels/slide52.xml.rels" ContentType="application/vnd.openxmlformats-package.relationships+xml"/>
  <Override PartName="/ppt/slides/_rels/slide49.xml.rels" ContentType="application/vnd.openxmlformats-package.relationships+xml"/>
  <Override PartName="/ppt/slides/_rels/slide47.xml.rels" ContentType="application/vnd.openxmlformats-package.relationships+xml"/>
  <Override PartName="/ppt/slides/_rels/slide44.xml.rels" ContentType="application/vnd.openxmlformats-package.relationships+xml"/>
  <Override PartName="/ppt/slides/_rels/slide42.xml.rels" ContentType="application/vnd.openxmlformats-package.relationships+xml"/>
  <Override PartName="/ppt/slides/_rels/slide41.xml.rels" ContentType="application/vnd.openxmlformats-package.relationships+xml"/>
  <Override PartName="/ppt/slides/_rels/slide40.xml.rels" ContentType="application/vnd.openxmlformats-package.relationships+xml"/>
  <Override PartName="/ppt/slides/_rels/slide39.xml.rels" ContentType="application/vnd.openxmlformats-package.relationships+xml"/>
  <Override PartName="/ppt/slides/_rels/slide70.xml.rels" ContentType="application/vnd.openxmlformats-package.relationships+xml"/>
  <Override PartName="/ppt/slides/_rels/slide36.xml.rels" ContentType="application/vnd.openxmlformats-package.relationships+xml"/>
  <Override PartName="/ppt/slides/_rels/slide50.xml.rels" ContentType="application/vnd.openxmlformats-package.relationships+xml"/>
  <Override PartName="/ppt/slides/_rels/slide38.xml.rels" ContentType="application/vnd.openxmlformats-package.relationships+xml"/>
  <Override PartName="/ppt/slides/_rels/slide75.xml.rels" ContentType="application/vnd.openxmlformats-package.relationships+xml"/>
  <Override PartName="/ppt/slides/_rels/slide35.xml.rels" ContentType="application/vnd.openxmlformats-package.relationships+xml"/>
  <Override PartName="/ppt/slides/_rels/slide68.xml.rels" ContentType="application/vnd.openxmlformats-package.relationships+xml"/>
  <Override PartName="/ppt/slides/_rels/slide32.xml.rels" ContentType="application/vnd.openxmlformats-package.relationships+xml"/>
  <Override PartName="/ppt/slides/_rels/slide51.xml.rels" ContentType="application/vnd.openxmlformats-package.relationships+xml"/>
  <Override PartName="/ppt/slides/_rels/slide29.xml.rels" ContentType="application/vnd.openxmlformats-package.relationships+xml"/>
  <Override PartName="/ppt/slides/_rels/slide31.xml.rels" ContentType="application/vnd.openxmlformats-package.relationships+xml"/>
  <Override PartName="/ppt/slides/_rels/slide61.xml.rels" ContentType="application/vnd.openxmlformats-package.relationships+xml"/>
  <Override PartName="/ppt/slides/_rels/slide24.xml.rels" ContentType="application/vnd.openxmlformats-package.relationships+xml"/>
  <Override PartName="/ppt/slides/_rels/slide28.xml.rels" ContentType="application/vnd.openxmlformats-package.relationships+xml"/>
  <Override PartName="/ppt/slides/_rels/slide23.xml.rels" ContentType="application/vnd.openxmlformats-package.relationships+xml"/>
  <Override PartName="/ppt/slides/_rels/slide26.xml.rels" ContentType="application/vnd.openxmlformats-package.relationships+xml"/>
  <Override PartName="/ppt/slides/_rels/slide48.xml.rels" ContentType="application/vnd.openxmlformats-package.relationships+xml"/>
  <Override PartName="/ppt/slides/_rels/slide21.xml.rels" ContentType="application/vnd.openxmlformats-package.relationships+xml"/>
  <Override PartName="/ppt/slides/_rels/slide46.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4.xml.rels" ContentType="application/vnd.openxmlformats-package.relationships+xml"/>
  <Override PartName="/ppt/slides/_rels/slide63.xml.rels" ContentType="application/vnd.openxmlformats-package.relationships+xml"/>
  <Override PartName="/ppt/slides/_rels/slide25.xml.rels" ContentType="application/vnd.openxmlformats-package.relationships+xml"/>
  <Override PartName="/ppt/slides/_rels/slide13.xml.rels" ContentType="application/vnd.openxmlformats-package.relationships+xml"/>
  <Override PartName="/ppt/slides/_rels/slide74.xml.rels" ContentType="application/vnd.openxmlformats-package.relationships+xml"/>
  <Override PartName="/ppt/slides/_rels/slide73.xml.rels" ContentType="application/vnd.openxmlformats-package.relationships+xml"/>
  <Override PartName="/ppt/slides/_rels/slide27.xml.rels" ContentType="application/vnd.openxmlformats-package.relationships+xml"/>
  <Override PartName="/ppt/slides/_rels/slide12.xml.rels" ContentType="application/vnd.openxmlformats-package.relationships+xml"/>
  <Override PartName="/ppt/slides/_rels/slide67.xml.rels" ContentType="application/vnd.openxmlformats-package.relationships+xml"/>
  <Override PartName="/ppt/slides/_rels/slide66.xml.rels" ContentType="application/vnd.openxmlformats-package.relationships+xml"/>
  <Override PartName="/ppt/slides/_rels/slide20.xml.rels" ContentType="application/vnd.openxmlformats-package.relationships+xml"/>
  <Override PartName="/ppt/slides/_rels/slide15.xml.rels" ContentType="application/vnd.openxmlformats-package.relationships+xml"/>
  <Override PartName="/ppt/slides/_rels/slide30.xml.rels" ContentType="application/vnd.openxmlformats-package.relationships+xml"/>
  <Override PartName="/ppt/slides/_rels/slide77.xml.rels" ContentType="application/vnd.openxmlformats-package.relationships+xml"/>
  <Override PartName="/ppt/slides/_rels/slide45.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16.xml.rels" ContentType="application/vnd.openxmlformats-package.relationships+xml"/>
  <Override PartName="/ppt/slides/_rels/slide22.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58.xml.rels" ContentType="application/vnd.openxmlformats-package.relationships+xml"/>
  <Override PartName="/ppt/slides/_rels/slide71.xml.rels" ContentType="application/vnd.openxmlformats-package.relationships+xml"/>
  <Override PartName="/ppt/slides/_rels/slide5.xml.rels" ContentType="application/vnd.openxmlformats-package.relationships+xml"/>
  <Override PartName="/ppt/slides/_rels/slide37.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43.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33.xml.rels" ContentType="application/vnd.openxmlformats-package.relationships+xml"/>
  <Override PartName="/ppt/slides/_rels/slide55.xml.rels" ContentType="application/vnd.openxmlformats-package.relationships+xml"/>
  <Override PartName="/ppt/slides/_rels/slide2.xml.rels" ContentType="application/vnd.openxmlformats-package.relationships+xml"/>
  <Override PartName="/ppt/slides/_rels/slide34.xml.rels" ContentType="application/vnd.openxmlformats-package.relationships+xml"/>
  <Override PartName="/ppt/slides/_rels/slide1.xml.rels" ContentType="application/vnd.openxmlformats-package.relationships+xml"/>
  <Override PartName="/ppt/slides/slide32.xml" ContentType="application/vnd.openxmlformats-officedocument.presentationml.slide+xml"/>
  <Override PartName="/ppt/slides/slide59.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slides/slide30.xml" ContentType="application/vnd.openxmlformats-officedocument.presentationml.slide+xml"/>
  <Override PartName="/ppt/slides/slide21.xml" ContentType="application/vnd.openxmlformats-officedocument.presentationml.slide+xml"/>
  <Override PartName="/ppt/slides/slide45.xml" ContentType="application/vnd.openxmlformats-officedocument.presentationml.slide+xml"/>
  <Override PartName="/ppt/slides/slide20.xml" ContentType="application/vnd.openxmlformats-officedocument.presentationml.slide+xml"/>
  <Override PartName="/ppt/slides/slide57.xml" ContentType="application/vnd.openxmlformats-officedocument.presentationml.slide+xml"/>
  <Override PartName="/ppt/slides/slide4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52.xml" ContentType="application/vnd.openxmlformats-officedocument.presentationml.slide+xml"/>
  <Override PartName="/ppt/slides/slide23.xml" ContentType="application/vnd.openxmlformats-officedocument.presentationml.slide+xml"/>
  <Override PartName="/ppt/slides/slide26.xml" ContentType="application/vnd.openxmlformats-officedocument.presentationml.slide+xml"/>
  <Override PartName="/ppt/slides/slide67.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62.xml" ContentType="application/vnd.openxmlformats-officedocument.presentationml.slide+xml"/>
  <Override PartName="/ppt/slides/slide11.xml" ContentType="application/vnd.openxmlformats-officedocument.presentationml.slide+xml"/>
  <Override PartName="/ppt/slides/slide53.xml" ContentType="application/vnd.openxmlformats-officedocument.presentationml.slide+xml"/>
  <Override PartName="/ppt/slides/slide28.xml" ContentType="application/vnd.openxmlformats-officedocument.presentationml.slide+xml"/>
  <Override PartName="/ppt/slides/slide10.xml" ContentType="application/vnd.openxmlformats-officedocument.presentationml.slide+xml"/>
  <Override PartName="/ppt/slides/slide65.xml" ContentType="application/vnd.openxmlformats-officedocument.presentationml.slide+xml"/>
  <Override PartName="/ppt/slides/slide60.xml" ContentType="application/vnd.openxmlformats-officedocument.presentationml.slide+xml"/>
  <Override PartName="/ppt/slides/slide22.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3.xml" ContentType="application/vnd.openxmlformats-officedocument.presentationml.slide+xml"/>
  <Override PartName="/ppt/slides/slide34.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7.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46.xml" ContentType="application/vnd.openxmlformats-officedocument.presentationml.slideLayout+xml"/>
  <Override PartName="/ppt/slideLayouts/slideLayout43.xml" ContentType="application/vnd.openxmlformats-officedocument.presentationml.slideLayout+xml"/>
  <Override PartName="/ppt/slideLayouts/slideLayout41.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48.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47.xml" ContentType="application/vnd.openxmlformats-officedocument.presentationml.slideLayout+xml"/>
  <Override PartName="/ppt/slideLayouts/slideLayout33.xml" ContentType="application/vnd.openxmlformats-officedocument.presentationml.slideLayout+xml"/>
  <Override PartName="/ppt/slideLayouts/slideLayout31.xml" ContentType="application/vnd.openxmlformats-officedocument.presentationml.slideLayout+xml"/>
  <Override PartName="/ppt/slideLayouts/slideLayout26.xml" ContentType="application/vnd.openxmlformats-officedocument.presentationml.slideLayout+xml"/>
  <Override PartName="/ppt/slideLayouts/slideLayout37.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22.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32.xml" ContentType="application/vnd.openxmlformats-officedocument.presentationml.slideLayout+xml"/>
  <Override PartName="/ppt/slideLayouts/slideLayout17.xml" ContentType="application/vnd.openxmlformats-officedocument.presentationml.slideLayout+xml"/>
  <Override PartName="/ppt/slideLayouts/slideLayout30.xml" ContentType="application/vnd.openxmlformats-officedocument.presentationml.slideLayout+xml"/>
  <Override PartName="/ppt/slideLayouts/slideLayout12.xml" ContentType="application/vnd.openxmlformats-officedocument.presentationml.slideLayout+xml"/>
  <Override PartName="/ppt/slideLayouts/slideLayout28.xml" ContentType="application/vnd.openxmlformats-officedocument.presentationml.slideLayout+xml"/>
  <Override PartName="/ppt/slideLayouts/slideLayout44.xml" ContentType="application/vnd.openxmlformats-officedocument.presentationml.slideLayout+xml"/>
  <Override PartName="/ppt/slideLayouts/slideLayout9.xml" ContentType="application/vnd.openxmlformats-officedocument.presentationml.slideLayout+xml"/>
  <Override PartName="/ppt/slideLayouts/slideLayout40.xml" ContentType="application/vnd.openxmlformats-officedocument.presentationml.slideLayout+xml"/>
  <Override PartName="/ppt/slideLayouts/slideLayout29.xml" ContentType="application/vnd.openxmlformats-officedocument.presentationml.slideLayout+xml"/>
  <Override PartName="/ppt/slideLayouts/slideLayout1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48.xml.rels" ContentType="application/vnd.openxmlformats-package.relationships+xml"/>
  <Override PartName="/ppt/slideLayouts/_rels/slideLayout47.xml.rels" ContentType="application/vnd.openxmlformats-package.relationships+xml"/>
  <Override PartName="/ppt/slideLayouts/_rels/slideLayout46.xml.rels" ContentType="application/vnd.openxmlformats-package.relationships+xml"/>
  <Override PartName="/ppt/slideLayouts/_rels/slideLayout45.xml.rels" ContentType="application/vnd.openxmlformats-package.relationships+xml"/>
  <Override PartName="/ppt/slideLayouts/_rels/slideLayout44.xml.rels" ContentType="application/vnd.openxmlformats-package.relationships+xml"/>
  <Override PartName="/ppt/slideLayouts/_rels/slideLayout41.xml.rels" ContentType="application/vnd.openxmlformats-package.relationships+xml"/>
  <Override PartName="/ppt/slideLayouts/_rels/slideLayout37.xml.rels" ContentType="application/vnd.openxmlformats-package.relationships+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3.xml.rels" ContentType="application/vnd.openxmlformats-package.relationships+xml"/>
  <Override PartName="/ppt/slideLayouts/_rels/slideLayout40.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31.xml.rels" ContentType="application/vnd.openxmlformats-package.relationships+xml"/>
  <Override PartName="/ppt/slideLayouts/_rels/slideLayout43.xml.rels" ContentType="application/vnd.openxmlformats-package.relationships+xml"/>
  <Override PartName="/ppt/slideLayouts/_rels/slideLayout21.xml.rels" ContentType="application/vnd.openxmlformats-package.relationships+xml"/>
  <Override PartName="/ppt/slideLayouts/_rels/slideLayout3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13.xml.rels" ContentType="application/vnd.openxmlformats-package.relationships+xml"/>
  <Override PartName="/ppt/slideLayouts/_rels/slideLayout42.xml.rels" ContentType="application/vnd.openxmlformats-package.relationships+xml"/>
  <Override PartName="/ppt/slideLayouts/_rels/slideLayout11.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4.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6.xml.rels" ContentType="application/vnd.openxmlformats-package.relationships+xml"/>
  <Override PartName="/ppt/slideLayouts/_rels/slideLayout2.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2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media/image19.png" ContentType="image/png"/>
  <Override PartName="/ppt/media/image17.png" ContentType="image/png"/>
  <Override PartName="/ppt/media/image14.png" ContentType="image/png"/>
  <Override PartName="/ppt/media/image16.png" ContentType="image/png"/>
  <Override PartName="/ppt/media/image13.png" ContentType="image/png"/>
  <Override PartName="/ppt/media/image12.png" ContentType="image/png"/>
  <Override PartName="/ppt/media/image10.png" ContentType="image/png"/>
  <Override PartName="/ppt/media/image9.png" ContentType="image/png"/>
  <Override PartName="/ppt/media/image15.png" ContentType="image/png"/>
  <Override PartName="/ppt/media/image8.png" ContentType="image/png"/>
  <Override PartName="/ppt/media/image6.png" ContentType="image/png"/>
  <Override PartName="/ppt/media/image5.png" ContentType="image/png"/>
  <Override PartName="/ppt/media/image18.png" ContentType="image/png"/>
  <Override PartName="/ppt/media/image4.png" ContentType="image/png"/>
  <Override PartName="/ppt/media/image7.png" ContentType="image/png"/>
  <Override PartName="/ppt/media/image3.png" ContentType="image/png"/>
  <Override PartName="/ppt/media/image2.png" ContentType="image/png"/>
  <Override PartName="/ppt/media/image1.png" ContentType="image/png"/>
  <Override PartName="/ppt/media/image11.png" ContentType="image/png"/>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Lst>
  <p:sldSz cx="9144000" cy="6858000"/>
  <p:notesSz cx="6645275" cy="97774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30" Type="http://schemas.openxmlformats.org/officeDocument/2006/relationships/slide" Target="slides/slide24.xml"/><Relationship Id="rId31" Type="http://schemas.openxmlformats.org/officeDocument/2006/relationships/slide" Target="slides/slide25.xml"/><Relationship Id="rId32" Type="http://schemas.openxmlformats.org/officeDocument/2006/relationships/slide" Target="slides/slide26.xml"/><Relationship Id="rId33" Type="http://schemas.openxmlformats.org/officeDocument/2006/relationships/slide" Target="slides/slide27.xml"/><Relationship Id="rId34" Type="http://schemas.openxmlformats.org/officeDocument/2006/relationships/slide" Target="slides/slide28.xml"/><Relationship Id="rId35" Type="http://schemas.openxmlformats.org/officeDocument/2006/relationships/slide" Target="slides/slide29.xml"/><Relationship Id="rId36" Type="http://schemas.openxmlformats.org/officeDocument/2006/relationships/slide" Target="slides/slide30.xml"/><Relationship Id="rId37" Type="http://schemas.openxmlformats.org/officeDocument/2006/relationships/slide" Target="slides/slide31.xml"/><Relationship Id="rId38" Type="http://schemas.openxmlformats.org/officeDocument/2006/relationships/slide" Target="slides/slide32.xml"/><Relationship Id="rId39" Type="http://schemas.openxmlformats.org/officeDocument/2006/relationships/slide" Target="slides/slide33.xml"/><Relationship Id="rId40" Type="http://schemas.openxmlformats.org/officeDocument/2006/relationships/slide" Target="slides/slide34.xml"/><Relationship Id="rId41" Type="http://schemas.openxmlformats.org/officeDocument/2006/relationships/slide" Target="slides/slide35.xml"/><Relationship Id="rId42" Type="http://schemas.openxmlformats.org/officeDocument/2006/relationships/slide" Target="slides/slide36.xml"/><Relationship Id="rId43" Type="http://schemas.openxmlformats.org/officeDocument/2006/relationships/slide" Target="slides/slide37.xml"/><Relationship Id="rId44" Type="http://schemas.openxmlformats.org/officeDocument/2006/relationships/slide" Target="slides/slide38.xml"/><Relationship Id="rId45" Type="http://schemas.openxmlformats.org/officeDocument/2006/relationships/slide" Target="slides/slide39.xml"/><Relationship Id="rId46" Type="http://schemas.openxmlformats.org/officeDocument/2006/relationships/slide" Target="slides/slide40.xml"/><Relationship Id="rId47" Type="http://schemas.openxmlformats.org/officeDocument/2006/relationships/slide" Target="slides/slide41.xml"/><Relationship Id="rId48" Type="http://schemas.openxmlformats.org/officeDocument/2006/relationships/slide" Target="slides/slide42.xml"/><Relationship Id="rId49" Type="http://schemas.openxmlformats.org/officeDocument/2006/relationships/slide" Target="slides/slide43.xml"/><Relationship Id="rId50" Type="http://schemas.openxmlformats.org/officeDocument/2006/relationships/slide" Target="slides/slide44.xml"/><Relationship Id="rId51" Type="http://schemas.openxmlformats.org/officeDocument/2006/relationships/slide" Target="slides/slide45.xml"/><Relationship Id="rId52" Type="http://schemas.openxmlformats.org/officeDocument/2006/relationships/slide" Target="slides/slide46.xml"/><Relationship Id="rId53" Type="http://schemas.openxmlformats.org/officeDocument/2006/relationships/slide" Target="slides/slide47.xml"/><Relationship Id="rId54" Type="http://schemas.openxmlformats.org/officeDocument/2006/relationships/slide" Target="slides/slide48.xml"/><Relationship Id="rId55" Type="http://schemas.openxmlformats.org/officeDocument/2006/relationships/slide" Target="slides/slide49.xml"/><Relationship Id="rId56" Type="http://schemas.openxmlformats.org/officeDocument/2006/relationships/slide" Target="slides/slide50.xml"/><Relationship Id="rId57" Type="http://schemas.openxmlformats.org/officeDocument/2006/relationships/slide" Target="slides/slide51.xml"/><Relationship Id="rId58" Type="http://schemas.openxmlformats.org/officeDocument/2006/relationships/slide" Target="slides/slide52.xml"/><Relationship Id="rId59" Type="http://schemas.openxmlformats.org/officeDocument/2006/relationships/slide" Target="slides/slide53.xml"/><Relationship Id="rId60" Type="http://schemas.openxmlformats.org/officeDocument/2006/relationships/slide" Target="slides/slide54.xml"/><Relationship Id="rId61" Type="http://schemas.openxmlformats.org/officeDocument/2006/relationships/slide" Target="slides/slide55.xml"/><Relationship Id="rId62" Type="http://schemas.openxmlformats.org/officeDocument/2006/relationships/slide" Target="slides/slide56.xml"/><Relationship Id="rId63" Type="http://schemas.openxmlformats.org/officeDocument/2006/relationships/slide" Target="slides/slide57.xml"/><Relationship Id="rId64" Type="http://schemas.openxmlformats.org/officeDocument/2006/relationships/slide" Target="slides/slide58.xml"/><Relationship Id="rId65" Type="http://schemas.openxmlformats.org/officeDocument/2006/relationships/slide" Target="slides/slide59.xml"/><Relationship Id="rId66" Type="http://schemas.openxmlformats.org/officeDocument/2006/relationships/slide" Target="slides/slide60.xml"/><Relationship Id="rId67" Type="http://schemas.openxmlformats.org/officeDocument/2006/relationships/slide" Target="slides/slide61.xml"/><Relationship Id="rId68" Type="http://schemas.openxmlformats.org/officeDocument/2006/relationships/slide" Target="slides/slide62.xml"/><Relationship Id="rId69" Type="http://schemas.openxmlformats.org/officeDocument/2006/relationships/slide" Target="slides/slide63.xml"/><Relationship Id="rId70" Type="http://schemas.openxmlformats.org/officeDocument/2006/relationships/slide" Target="slides/slide64.xml"/><Relationship Id="rId71" Type="http://schemas.openxmlformats.org/officeDocument/2006/relationships/slide" Target="slides/slide65.xml"/><Relationship Id="rId72" Type="http://schemas.openxmlformats.org/officeDocument/2006/relationships/slide" Target="slides/slide66.xml"/><Relationship Id="rId73" Type="http://schemas.openxmlformats.org/officeDocument/2006/relationships/slide" Target="slides/slide67.xml"/><Relationship Id="rId74" Type="http://schemas.openxmlformats.org/officeDocument/2006/relationships/slide" Target="slides/slide68.xml"/><Relationship Id="rId75" Type="http://schemas.openxmlformats.org/officeDocument/2006/relationships/slide" Target="slides/slide69.xml"/><Relationship Id="rId76" Type="http://schemas.openxmlformats.org/officeDocument/2006/relationships/slide" Target="slides/slide70.xml"/><Relationship Id="rId77" Type="http://schemas.openxmlformats.org/officeDocument/2006/relationships/slide" Target="slides/slide71.xml"/><Relationship Id="rId78" Type="http://schemas.openxmlformats.org/officeDocument/2006/relationships/slide" Target="slides/slide72.xml"/><Relationship Id="rId79" Type="http://schemas.openxmlformats.org/officeDocument/2006/relationships/slide" Target="slides/slide73.xml"/><Relationship Id="rId80" Type="http://schemas.openxmlformats.org/officeDocument/2006/relationships/slide" Target="slides/slide74.xml"/><Relationship Id="rId81" Type="http://schemas.openxmlformats.org/officeDocument/2006/relationships/slide" Target="slides/slide75.xml"/><Relationship Id="rId82" Type="http://schemas.openxmlformats.org/officeDocument/2006/relationships/slide" Target="slides/slide76.xml"/><Relationship Id="rId83" Type="http://schemas.openxmlformats.org/officeDocument/2006/relationships/slide" Target="slides/slide77.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5" name="PlaceHolder 1"/>
          <p:cNvSpPr>
            <a:spLocks noGrp="1"/>
          </p:cNvSpPr>
          <p:nvPr>
            <p:ph type="body"/>
          </p:nvPr>
        </p:nvSpPr>
        <p:spPr>
          <a:xfrm>
            <a:off x="756000" y="5078520"/>
            <a:ext cx="6047640" cy="4811040"/>
          </a:xfrm>
          <a:prstGeom prst="rect">
            <a:avLst/>
          </a:prstGeom>
        </p:spPr>
        <p:txBody>
          <a:bodyPr lIns="0" rIns="0" tIns="0" bIns="0"/>
          <a:p>
            <a:r>
              <a:rPr lang="fr-FR" sz="2000">
                <a:latin typeface="Arial"/>
              </a:rPr>
              <a:t>Cliquez pour modifier le format des notes</a:t>
            </a:r>
            <a:endParaRPr/>
          </a:p>
        </p:txBody>
      </p:sp>
      <p:sp>
        <p:nvSpPr>
          <p:cNvPr id="176" name="PlaceHolder 2"/>
          <p:cNvSpPr>
            <a:spLocks noGrp="1"/>
          </p:cNvSpPr>
          <p:nvPr>
            <p:ph type="hdr"/>
          </p:nvPr>
        </p:nvSpPr>
        <p:spPr>
          <a:xfrm>
            <a:off x="0" y="0"/>
            <a:ext cx="3280680" cy="534240"/>
          </a:xfrm>
          <a:prstGeom prst="rect">
            <a:avLst/>
          </a:prstGeom>
        </p:spPr>
        <p:txBody>
          <a:bodyPr lIns="0" rIns="0" tIns="0" bIns="0"/>
          <a:p>
            <a:r>
              <a:rPr lang="fr-FR" sz="1400">
                <a:latin typeface="Times New Roman"/>
              </a:rPr>
              <a:t>&lt;en-tête&gt;</a:t>
            </a:r>
            <a:endParaRPr/>
          </a:p>
        </p:txBody>
      </p:sp>
      <p:sp>
        <p:nvSpPr>
          <p:cNvPr id="177" name="PlaceHolder 3"/>
          <p:cNvSpPr>
            <a:spLocks noGrp="1"/>
          </p:cNvSpPr>
          <p:nvPr>
            <p:ph type="dt"/>
          </p:nvPr>
        </p:nvSpPr>
        <p:spPr>
          <a:xfrm>
            <a:off x="4278960" y="0"/>
            <a:ext cx="3280680" cy="534240"/>
          </a:xfrm>
          <a:prstGeom prst="rect">
            <a:avLst/>
          </a:prstGeom>
        </p:spPr>
        <p:txBody>
          <a:bodyPr lIns="0" rIns="0" tIns="0" bIns="0"/>
          <a:p>
            <a:pPr algn="r"/>
            <a:r>
              <a:rPr lang="fr-FR" sz="1400">
                <a:latin typeface="Times New Roman"/>
              </a:rPr>
              <a:t>&lt;date/heure&gt;</a:t>
            </a:r>
            <a:endParaRPr/>
          </a:p>
        </p:txBody>
      </p:sp>
      <p:sp>
        <p:nvSpPr>
          <p:cNvPr id="178" name="PlaceHolder 4"/>
          <p:cNvSpPr>
            <a:spLocks noGrp="1"/>
          </p:cNvSpPr>
          <p:nvPr>
            <p:ph type="ftr"/>
          </p:nvPr>
        </p:nvSpPr>
        <p:spPr>
          <a:xfrm>
            <a:off x="0" y="10157400"/>
            <a:ext cx="3280680" cy="534240"/>
          </a:xfrm>
          <a:prstGeom prst="rect">
            <a:avLst/>
          </a:prstGeom>
        </p:spPr>
        <p:txBody>
          <a:bodyPr lIns="0" rIns="0" tIns="0" bIns="0" anchor="b"/>
          <a:p>
            <a:r>
              <a:rPr lang="fr-FR" sz="1400">
                <a:latin typeface="Times New Roman"/>
              </a:rPr>
              <a:t>&lt;pied de page&gt;</a:t>
            </a:r>
            <a:endParaRPr/>
          </a:p>
        </p:txBody>
      </p:sp>
      <p:sp>
        <p:nvSpPr>
          <p:cNvPr id="179" name="PlaceHolder 5"/>
          <p:cNvSpPr>
            <a:spLocks noGrp="1"/>
          </p:cNvSpPr>
          <p:nvPr>
            <p:ph type="sldNum"/>
          </p:nvPr>
        </p:nvSpPr>
        <p:spPr>
          <a:xfrm>
            <a:off x="4278960" y="10157400"/>
            <a:ext cx="3280680" cy="534240"/>
          </a:xfrm>
          <a:prstGeom prst="rect">
            <a:avLst/>
          </a:prstGeom>
        </p:spPr>
        <p:txBody>
          <a:bodyPr lIns="0" rIns="0" tIns="0" bIns="0" anchor="b"/>
          <a:p>
            <a:pPr algn="r"/>
            <a:fld id="{8FA2A6BC-A4DB-4E43-89E7-C2B2AF915658}" type="slidenum">
              <a:rPr lang="fr-FR" sz="1400">
                <a:latin typeface="Times New Roman"/>
              </a:rPr>
              <a:t>&lt;numéro&gt;</a:t>
            </a:fld>
            <a:endParaRPr/>
          </a:p>
        </p:txBody>
      </p:sp>
    </p:spTree>
  </p:cSld>
  <p:clrMap bg1="lt1" bg2="lt2" tx1="dk1" tx2="dk2" accent1="accent1" accent2="accent2" accent3="accent3" accent4="accent4" accent5="accent5" accent6="accent6" hlink="hlink" folHlink="folHlink"/>
</p:notesMaster>
</file>

<file path=ppt/notesSlides/_rels/notesSlide38.xml.rels><?xml version="1.0" encoding="UTF-8"?>
<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
</Relationships>
</file>

<file path=ppt/notesSlides/_rels/notesSlide50.xml.rels><?xml version="1.0" encoding="UTF-8"?>
<Relationships xmlns="http://schemas.openxmlformats.org/package/2006/relationships"><Relationship Id="rId1" Type="http://schemas.openxmlformats.org/officeDocument/2006/relationships/slide" Target="../slides/slide50.xml"/><Relationship Id="rId2" Type="http://schemas.openxmlformats.org/officeDocument/2006/relationships/notesMaster" Target="../notesMasters/notesMaster1.xml"/>
</Relationships>
</file>

<file path=ppt/notesSlides/_rels/notesSlide59.xml.rels><?xml version="1.0" encoding="UTF-8"?>
<Relationships xmlns="http://schemas.openxmlformats.org/package/2006/relationships"><Relationship Id="rId1" Type="http://schemas.openxmlformats.org/officeDocument/2006/relationships/slide" Target="../slides/slide59.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60.xml.rels><?xml version="1.0" encoding="UTF-8"?>
<Relationships xmlns="http://schemas.openxmlformats.org/package/2006/relationships"><Relationship Id="rId1" Type="http://schemas.openxmlformats.org/officeDocument/2006/relationships/slide" Target="../slides/slide60.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3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7" name="TextShape 1"/>
          <p:cNvSpPr txBox="1"/>
          <p:nvPr/>
        </p:nvSpPr>
        <p:spPr>
          <a:xfrm>
            <a:off x="3765600" y="0"/>
            <a:ext cx="2879280" cy="488520"/>
          </a:xfrm>
          <a:prstGeom prst="rect">
            <a:avLst/>
          </a:prstGeom>
        </p:spPr>
        <p:txBody>
          <a:bodyPr lIns="93240" rIns="93240" tIns="46800" bIns="46800"/>
          <a:p>
            <a:pPr>
              <a:lnSpc>
                <a:spcPct val="100000"/>
              </a:lnSpc>
            </a:pPr>
            <a:r>
              <a:rPr lang="fr-FR" sz="1300">
                <a:solidFill>
                  <a:srgbClr val="000000"/>
                </a:solidFill>
                <a:latin typeface="Arial"/>
              </a:rPr>
              <a:t>06/11/2014</a:t>
            </a:r>
            <a:endParaRPr/>
          </a:p>
        </p:txBody>
      </p:sp>
      <p:sp>
        <p:nvSpPr>
          <p:cNvPr id="808" name="TextShape 2"/>
          <p:cNvSpPr txBox="1"/>
          <p:nvPr/>
        </p:nvSpPr>
        <p:spPr>
          <a:xfrm>
            <a:off x="3765600" y="9288360"/>
            <a:ext cx="2879280" cy="488520"/>
          </a:xfrm>
          <a:prstGeom prst="rect">
            <a:avLst/>
          </a:prstGeom>
        </p:spPr>
        <p:txBody>
          <a:bodyPr lIns="93240" rIns="93240" tIns="46800" bIns="46800" anchor="b"/>
          <a:p>
            <a:pPr>
              <a:lnSpc>
                <a:spcPct val="100000"/>
              </a:lnSpc>
            </a:pPr>
            <a:fld id="{B051065A-2CE3-4709-9A86-27244EF814B1}" type="slidenum">
              <a:rPr lang="fr-FR" sz="1300">
                <a:solidFill>
                  <a:srgbClr val="000000"/>
                </a:solidFill>
                <a:latin typeface="Arial"/>
              </a:rPr>
              <a:t>&lt;numéro&gt;</a:t>
            </a:fld>
            <a:endParaRPr/>
          </a:p>
        </p:txBody>
      </p:sp>
      <p:sp>
        <p:nvSpPr>
          <p:cNvPr id="809" name="PlaceHolder 3"/>
          <p:cNvSpPr>
            <a:spLocks noGrp="1"/>
          </p:cNvSpPr>
          <p:nvPr>
            <p:ph type="body"/>
          </p:nvPr>
        </p:nvSpPr>
        <p:spPr>
          <a:xfrm>
            <a:off x="887400" y="4645080"/>
            <a:ext cx="4870080" cy="4398480"/>
          </a:xfrm>
          <a:prstGeom prst="rect">
            <a:avLst/>
          </a:prstGeom>
        </p:spPr>
        <p:txBody>
          <a:bodyPr lIns="90000" rIns="90000" tIns="45000" bIns="45000"/>
          <a:p>
            <a:endParaRPr/>
          </a:p>
        </p:txBody>
      </p:sp>
    </p:spTree>
  </p:cSld>
</p:notes>
</file>

<file path=ppt/notesSlides/notesSlide5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0" name="PlaceHolder 1"/>
          <p:cNvSpPr>
            <a:spLocks noGrp="1"/>
          </p:cNvSpPr>
          <p:nvPr>
            <p:ph type="body"/>
          </p:nvPr>
        </p:nvSpPr>
        <p:spPr>
          <a:xfrm>
            <a:off x="885960" y="4645080"/>
            <a:ext cx="4873320" cy="4398480"/>
          </a:xfrm>
          <a:prstGeom prst="rect">
            <a:avLst/>
          </a:prstGeom>
        </p:spPr>
        <p:txBody>
          <a:bodyPr lIns="93240" rIns="93240" tIns="46800" bIns="46800"/>
          <a:p>
            <a:r>
              <a:rPr lang="fr-FR" sz="2000">
                <a:latin typeface="Arial"/>
              </a:rPr>
              <a:t>application.xml : fichier EAR</a:t>
            </a:r>
            <a:endParaRPr/>
          </a:p>
          <a:p>
            <a:r>
              <a:rPr lang="fr-FR" sz="2000">
                <a:latin typeface="Arial"/>
              </a:rPr>
              <a:t>web.xml : fichier WAR</a:t>
            </a:r>
            <a:endParaRPr/>
          </a:p>
          <a:p>
            <a:r>
              <a:rPr lang="fr-FR" sz="2000">
                <a:latin typeface="Arial"/>
              </a:rPr>
              <a:t>ejb-jar.xml : fichier jar qui contient des EJB</a:t>
            </a:r>
            <a:endParaRPr/>
          </a:p>
          <a:p>
            <a:r>
              <a:rPr lang="fr-FR" sz="2000">
                <a:latin typeface="Arial"/>
              </a:rPr>
              <a:t>faces-config.xml : configuration de JSF</a:t>
            </a:r>
            <a:endParaRPr/>
          </a:p>
        </p:txBody>
      </p:sp>
      <p:sp>
        <p:nvSpPr>
          <p:cNvPr id="811" name="TextShape 2"/>
          <p:cNvSpPr txBox="1"/>
          <p:nvPr/>
        </p:nvSpPr>
        <p:spPr>
          <a:xfrm>
            <a:off x="3765600" y="0"/>
            <a:ext cx="2879280" cy="488520"/>
          </a:xfrm>
          <a:prstGeom prst="rect">
            <a:avLst/>
          </a:prstGeom>
        </p:spPr>
        <p:txBody>
          <a:bodyPr lIns="93240" rIns="93240" tIns="46800" bIns="46800"/>
          <a:p>
            <a:pPr>
              <a:lnSpc>
                <a:spcPct val="100000"/>
              </a:lnSpc>
            </a:pPr>
            <a:r>
              <a:rPr lang="fr-FR" sz="1300">
                <a:solidFill>
                  <a:srgbClr val="000000"/>
                </a:solidFill>
                <a:latin typeface="Arial"/>
                <a:ea typeface="+mn-ea"/>
              </a:rPr>
              <a:t>06/11/2014</a:t>
            </a:r>
            <a:endParaRPr/>
          </a:p>
        </p:txBody>
      </p:sp>
      <p:sp>
        <p:nvSpPr>
          <p:cNvPr id="812" name="TextShape 3"/>
          <p:cNvSpPr txBox="1"/>
          <p:nvPr/>
        </p:nvSpPr>
        <p:spPr>
          <a:xfrm>
            <a:off x="3765600" y="9288360"/>
            <a:ext cx="2879280" cy="488520"/>
          </a:xfrm>
          <a:prstGeom prst="rect">
            <a:avLst/>
          </a:prstGeom>
        </p:spPr>
        <p:txBody>
          <a:bodyPr lIns="93240" rIns="93240" tIns="46800" bIns="46800" anchor="b"/>
          <a:p>
            <a:pPr>
              <a:lnSpc>
                <a:spcPct val="100000"/>
              </a:lnSpc>
            </a:pPr>
            <a:fld id="{24440DF8-4EE2-42BC-A162-5FEB7C56C9C4}" type="slidenum">
              <a:rPr lang="fr-FR" sz="1300">
                <a:solidFill>
                  <a:srgbClr val="000000"/>
                </a:solidFill>
                <a:latin typeface="Arial"/>
                <a:ea typeface="+mn-ea"/>
              </a:rPr>
              <a:t>&lt;numéro&gt;</a:t>
            </a:fld>
            <a:endParaRPr/>
          </a:p>
        </p:txBody>
      </p:sp>
    </p:spTree>
  </p:cSld>
</p:notes>
</file>

<file path=ppt/notesSlides/notesSlide5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3" name="PlaceHolder 1"/>
          <p:cNvSpPr>
            <a:spLocks noGrp="1"/>
          </p:cNvSpPr>
          <p:nvPr>
            <p:ph type="body"/>
          </p:nvPr>
        </p:nvSpPr>
        <p:spPr>
          <a:xfrm>
            <a:off x="885960" y="4645080"/>
            <a:ext cx="4873320" cy="4398480"/>
          </a:xfrm>
          <a:prstGeom prst="rect">
            <a:avLst/>
          </a:prstGeom>
        </p:spPr>
        <p:txBody>
          <a:bodyPr lIns="93240" rIns="93240" tIns="46800" bIns="46800"/>
          <a:p>
            <a:r>
              <a:rPr lang="fr-FR" sz="2000">
                <a:latin typeface="Arial"/>
              </a:rPr>
              <a:t>on pourrait annoter l’interface par @</a:t>
            </a:r>
            <a:endParaRPr/>
          </a:p>
          <a:p>
            <a:r>
              <a:rPr lang="fr-FR" sz="2000">
                <a:latin typeface="Arial"/>
              </a:rPr>
              <a:t>Certaines méthodes publiques peuvent n’être utilisé que pour rendre le service lorsque le service est rendu par plusieurs classes qui ne sont pas dans le même paquetage mais c’est très rarement le cas. Le plus souvent une interface locale est donc superflue.</a:t>
            </a:r>
            <a:endParaRPr/>
          </a:p>
        </p:txBody>
      </p:sp>
      <p:sp>
        <p:nvSpPr>
          <p:cNvPr id="814" name="TextShape 2"/>
          <p:cNvSpPr txBox="1"/>
          <p:nvPr/>
        </p:nvSpPr>
        <p:spPr>
          <a:xfrm>
            <a:off x="3765600" y="0"/>
            <a:ext cx="2879280" cy="488520"/>
          </a:xfrm>
          <a:prstGeom prst="rect">
            <a:avLst/>
          </a:prstGeom>
        </p:spPr>
        <p:txBody>
          <a:bodyPr lIns="93240" rIns="93240" tIns="46800" bIns="46800"/>
          <a:p>
            <a:pPr>
              <a:lnSpc>
                <a:spcPct val="100000"/>
              </a:lnSpc>
            </a:pPr>
            <a:r>
              <a:rPr lang="fr-FR" sz="1300">
                <a:solidFill>
                  <a:srgbClr val="000000"/>
                </a:solidFill>
                <a:latin typeface="Arial"/>
                <a:ea typeface="+mn-ea"/>
              </a:rPr>
              <a:t>06/11/2014</a:t>
            </a:r>
            <a:endParaRPr/>
          </a:p>
        </p:txBody>
      </p:sp>
      <p:sp>
        <p:nvSpPr>
          <p:cNvPr id="815" name="TextShape 3"/>
          <p:cNvSpPr txBox="1"/>
          <p:nvPr/>
        </p:nvSpPr>
        <p:spPr>
          <a:xfrm>
            <a:off x="3765600" y="9288360"/>
            <a:ext cx="2879280" cy="488520"/>
          </a:xfrm>
          <a:prstGeom prst="rect">
            <a:avLst/>
          </a:prstGeom>
        </p:spPr>
        <p:txBody>
          <a:bodyPr lIns="93240" rIns="93240" tIns="46800" bIns="46800" anchor="b"/>
          <a:p>
            <a:pPr>
              <a:lnSpc>
                <a:spcPct val="100000"/>
              </a:lnSpc>
            </a:pPr>
            <a:fld id="{AB38EB5B-A532-459A-BD91-95FA7B242334}" type="slidenum">
              <a:rPr lang="fr-FR" sz="1300">
                <a:solidFill>
                  <a:srgbClr val="000000"/>
                </a:solidFill>
                <a:latin typeface="Arial"/>
                <a:ea typeface="+mn-ea"/>
              </a:rPr>
              <a:t>&lt;numéro&gt;</a:t>
            </a:fld>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1" name="TextShape 1"/>
          <p:cNvSpPr txBox="1"/>
          <p:nvPr/>
        </p:nvSpPr>
        <p:spPr>
          <a:xfrm>
            <a:off x="3765600" y="0"/>
            <a:ext cx="2879280" cy="488520"/>
          </a:xfrm>
          <a:prstGeom prst="rect">
            <a:avLst/>
          </a:prstGeom>
        </p:spPr>
        <p:txBody>
          <a:bodyPr lIns="93240" rIns="93240" tIns="46800" bIns="46800"/>
          <a:p>
            <a:pPr>
              <a:lnSpc>
                <a:spcPct val="100000"/>
              </a:lnSpc>
            </a:pPr>
            <a:r>
              <a:rPr lang="fr-FR" sz="1300">
                <a:solidFill>
                  <a:srgbClr val="000000"/>
                </a:solidFill>
                <a:latin typeface="Arial"/>
              </a:rPr>
              <a:t>06/11/2014</a:t>
            </a:r>
            <a:endParaRPr/>
          </a:p>
        </p:txBody>
      </p:sp>
      <p:sp>
        <p:nvSpPr>
          <p:cNvPr id="802" name="TextShape 2"/>
          <p:cNvSpPr txBox="1"/>
          <p:nvPr/>
        </p:nvSpPr>
        <p:spPr>
          <a:xfrm>
            <a:off x="3765600" y="9288360"/>
            <a:ext cx="2879280" cy="488520"/>
          </a:xfrm>
          <a:prstGeom prst="rect">
            <a:avLst/>
          </a:prstGeom>
        </p:spPr>
        <p:txBody>
          <a:bodyPr lIns="93240" rIns="93240" tIns="46800" bIns="46800" anchor="b"/>
          <a:p>
            <a:pPr>
              <a:lnSpc>
                <a:spcPct val="100000"/>
              </a:lnSpc>
            </a:pPr>
            <a:fld id="{8B78DCC8-6E32-446B-80F6-72317C820749}" type="slidenum">
              <a:rPr lang="fr-FR" sz="1300">
                <a:solidFill>
                  <a:srgbClr val="000000"/>
                </a:solidFill>
                <a:latin typeface="Arial"/>
              </a:rPr>
              <a:t>&lt;numéro&gt;</a:t>
            </a:fld>
            <a:endParaRPr/>
          </a:p>
        </p:txBody>
      </p:sp>
      <p:sp>
        <p:nvSpPr>
          <p:cNvPr id="803" name="PlaceHolder 3"/>
          <p:cNvSpPr>
            <a:spLocks noGrp="1"/>
          </p:cNvSpPr>
          <p:nvPr>
            <p:ph type="body"/>
          </p:nvPr>
        </p:nvSpPr>
        <p:spPr>
          <a:xfrm>
            <a:off x="885960" y="4645080"/>
            <a:ext cx="4873320" cy="4400280"/>
          </a:xfrm>
          <a:prstGeom prst="rect">
            <a:avLst/>
          </a:prstGeom>
        </p:spPr>
        <p:txBody>
          <a:bodyPr lIns="93240" rIns="93240" tIns="46800" bIns="46800"/>
          <a:p>
            <a:endParaRPr/>
          </a:p>
        </p:txBody>
      </p:sp>
    </p:spTree>
  </p:cSld>
</p:notes>
</file>

<file path=ppt/notesSlides/notesSlide6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6" name="PlaceHolder 1"/>
          <p:cNvSpPr>
            <a:spLocks noGrp="1"/>
          </p:cNvSpPr>
          <p:nvPr>
            <p:ph type="body"/>
          </p:nvPr>
        </p:nvSpPr>
        <p:spPr>
          <a:xfrm>
            <a:off x="885960" y="4645080"/>
            <a:ext cx="4873320" cy="4398480"/>
          </a:xfrm>
          <a:prstGeom prst="rect">
            <a:avLst/>
          </a:prstGeom>
        </p:spPr>
        <p:txBody>
          <a:bodyPr lIns="93240" rIns="93240" tIns="46800" bIns="46800"/>
          <a:p>
            <a:endParaRPr/>
          </a:p>
        </p:txBody>
      </p:sp>
      <p:sp>
        <p:nvSpPr>
          <p:cNvPr id="817" name="TextShape 2"/>
          <p:cNvSpPr txBox="1"/>
          <p:nvPr/>
        </p:nvSpPr>
        <p:spPr>
          <a:xfrm>
            <a:off x="3765600" y="0"/>
            <a:ext cx="2879280" cy="488520"/>
          </a:xfrm>
          <a:prstGeom prst="rect">
            <a:avLst/>
          </a:prstGeom>
        </p:spPr>
        <p:txBody>
          <a:bodyPr lIns="93240" rIns="93240" tIns="46800" bIns="46800"/>
          <a:p>
            <a:pPr>
              <a:lnSpc>
                <a:spcPct val="100000"/>
              </a:lnSpc>
            </a:pPr>
            <a:r>
              <a:rPr lang="fr-FR" sz="1300">
                <a:solidFill>
                  <a:srgbClr val="000000"/>
                </a:solidFill>
                <a:latin typeface="Arial"/>
                <a:ea typeface="+mn-ea"/>
              </a:rPr>
              <a:t>06/11/2014</a:t>
            </a:r>
            <a:endParaRPr/>
          </a:p>
        </p:txBody>
      </p:sp>
      <p:sp>
        <p:nvSpPr>
          <p:cNvPr id="818" name="TextShape 3"/>
          <p:cNvSpPr txBox="1"/>
          <p:nvPr/>
        </p:nvSpPr>
        <p:spPr>
          <a:xfrm>
            <a:off x="3765600" y="9288360"/>
            <a:ext cx="2879280" cy="488520"/>
          </a:xfrm>
          <a:prstGeom prst="rect">
            <a:avLst/>
          </a:prstGeom>
        </p:spPr>
        <p:txBody>
          <a:bodyPr lIns="93240" rIns="93240" tIns="46800" bIns="46800" anchor="b"/>
          <a:p>
            <a:pPr>
              <a:lnSpc>
                <a:spcPct val="100000"/>
              </a:lnSpc>
            </a:pPr>
            <a:fld id="{4D9EB901-8BBE-4BD3-9DDE-4C37A03C4957}" type="slidenum">
              <a:rPr lang="fr-FR" sz="1300">
                <a:solidFill>
                  <a:srgbClr val="000000"/>
                </a:solidFill>
                <a:latin typeface="Arial"/>
                <a:ea typeface="+mn-ea"/>
              </a:rPr>
              <a:t>&lt;numéro&gt;</a:t>
            </a:fld>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4" name="PlaceHolder 1"/>
          <p:cNvSpPr>
            <a:spLocks noGrp="1"/>
          </p:cNvSpPr>
          <p:nvPr>
            <p:ph type="body"/>
          </p:nvPr>
        </p:nvSpPr>
        <p:spPr>
          <a:xfrm>
            <a:off x="885960" y="4645080"/>
            <a:ext cx="4873320" cy="4398480"/>
          </a:xfrm>
          <a:prstGeom prst="rect">
            <a:avLst/>
          </a:prstGeom>
        </p:spPr>
        <p:txBody>
          <a:bodyPr lIns="93240" rIns="93240" tIns="46800" bIns="46800"/>
          <a:p>
            <a:r>
              <a:rPr lang="fr-FR" sz="2000">
                <a:latin typeface="Arial"/>
              </a:rPr>
              <a:t>JDBC java database connectivity</a:t>
            </a:r>
            <a:endParaRPr/>
          </a:p>
        </p:txBody>
      </p:sp>
      <p:sp>
        <p:nvSpPr>
          <p:cNvPr id="805" name="TextShape 2"/>
          <p:cNvSpPr txBox="1"/>
          <p:nvPr/>
        </p:nvSpPr>
        <p:spPr>
          <a:xfrm>
            <a:off x="3765600" y="0"/>
            <a:ext cx="2879280" cy="488520"/>
          </a:xfrm>
          <a:prstGeom prst="rect">
            <a:avLst/>
          </a:prstGeom>
        </p:spPr>
        <p:txBody>
          <a:bodyPr lIns="93240" rIns="93240" tIns="46800" bIns="46800"/>
          <a:p>
            <a:pPr>
              <a:lnSpc>
                <a:spcPct val="100000"/>
              </a:lnSpc>
            </a:pPr>
            <a:r>
              <a:rPr lang="fr-FR" sz="1300">
                <a:solidFill>
                  <a:srgbClr val="000000"/>
                </a:solidFill>
                <a:latin typeface="Arial"/>
                <a:ea typeface="+mn-ea"/>
              </a:rPr>
              <a:t>06/11/2014</a:t>
            </a:r>
            <a:endParaRPr/>
          </a:p>
        </p:txBody>
      </p:sp>
      <p:sp>
        <p:nvSpPr>
          <p:cNvPr id="806" name="TextShape 3"/>
          <p:cNvSpPr txBox="1"/>
          <p:nvPr/>
        </p:nvSpPr>
        <p:spPr>
          <a:xfrm>
            <a:off x="3765600" y="9288360"/>
            <a:ext cx="2879280" cy="488520"/>
          </a:xfrm>
          <a:prstGeom prst="rect">
            <a:avLst/>
          </a:prstGeom>
        </p:spPr>
        <p:txBody>
          <a:bodyPr lIns="93240" rIns="93240" tIns="46800" bIns="46800" anchor="b"/>
          <a:p>
            <a:pPr>
              <a:lnSpc>
                <a:spcPct val="100000"/>
              </a:lnSpc>
            </a:pPr>
            <a:fld id="{9260BDCD-58F5-4592-B4B1-ED2AA38DEDB0}" type="slidenum">
              <a:rPr lang="fr-FR" sz="1300">
                <a:solidFill>
                  <a:srgbClr val="000000"/>
                </a:solidFill>
                <a:latin typeface="Arial"/>
                <a:ea typeface="+mn-ea"/>
              </a:rPr>
              <a:t>&lt;numéro&gt;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34"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35"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3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3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39"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40"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42"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43"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44" name="" descr=""/>
          <p:cNvPicPr/>
          <p:nvPr/>
        </p:nvPicPr>
        <p:blipFill>
          <a:blip r:embed="rId2"/>
          <a:stretch>
            <a:fillRect/>
          </a:stretch>
        </p:blipFill>
        <p:spPr>
          <a:xfrm>
            <a:off x="2079000" y="1604520"/>
            <a:ext cx="4984920" cy="3977280"/>
          </a:xfrm>
          <a:prstGeom prst="rect">
            <a:avLst/>
          </a:prstGeom>
          <a:ln>
            <a:noFill/>
          </a:ln>
        </p:spPr>
      </p:pic>
      <p:pic>
        <p:nvPicPr>
          <p:cNvPr id="45" name="" descr=""/>
          <p:cNvPicPr/>
          <p:nvPr/>
        </p:nvPicPr>
        <p:blipFill>
          <a:blip r:embed="rId3"/>
          <a:stretch>
            <a:fillRect/>
          </a:stretch>
        </p:blipFill>
        <p:spPr>
          <a:xfrm>
            <a:off x="207900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57" name="PlaceHolder 2"/>
          <p:cNvSpPr>
            <a:spLocks noGrp="1"/>
          </p:cNvSpPr>
          <p:nvPr>
            <p:ph type="subTitle"/>
          </p:nvPr>
        </p:nvSpPr>
        <p:spPr>
          <a:xfrm>
            <a:off x="457200" y="1604520"/>
            <a:ext cx="8229240" cy="397764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1219320" y="3886200"/>
            <a:ext cx="6857640" cy="99072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1219320" y="3886200"/>
            <a:ext cx="6857640" cy="459252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7"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68"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2"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3" name="PlaceHolder 2"/>
          <p:cNvSpPr>
            <a:spLocks noGrp="1"/>
          </p:cNvSpPr>
          <p:nvPr>
            <p:ph type="subTitle"/>
          </p:nvPr>
        </p:nvSpPr>
        <p:spPr>
          <a:xfrm>
            <a:off x="457200" y="1604520"/>
            <a:ext cx="8229240" cy="397764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83"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84"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86"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87"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88" name="" descr=""/>
          <p:cNvPicPr/>
          <p:nvPr/>
        </p:nvPicPr>
        <p:blipFill>
          <a:blip r:embed="rId2"/>
          <a:stretch>
            <a:fillRect/>
          </a:stretch>
        </p:blipFill>
        <p:spPr>
          <a:xfrm>
            <a:off x="2079000" y="1604520"/>
            <a:ext cx="4984920" cy="3977280"/>
          </a:xfrm>
          <a:prstGeom prst="rect">
            <a:avLst/>
          </a:prstGeom>
          <a:ln>
            <a:noFill/>
          </a:ln>
        </p:spPr>
      </p:pic>
      <p:pic>
        <p:nvPicPr>
          <p:cNvPr id="89" name="" descr=""/>
          <p:cNvPicPr/>
          <p:nvPr/>
        </p:nvPicPr>
        <p:blipFill>
          <a:blip r:embed="rId3"/>
          <a:stretch>
            <a:fillRect/>
          </a:stretch>
        </p:blipFill>
        <p:spPr>
          <a:xfrm>
            <a:off x="2079000" y="1604520"/>
            <a:ext cx="4984920" cy="39772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98"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99" name="PlaceHolder 2"/>
          <p:cNvSpPr>
            <a:spLocks noGrp="1"/>
          </p:cNvSpPr>
          <p:nvPr>
            <p:ph type="subTitle"/>
          </p:nvPr>
        </p:nvSpPr>
        <p:spPr>
          <a:xfrm>
            <a:off x="457200" y="1604520"/>
            <a:ext cx="8229240" cy="397764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01"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03"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04"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05" name="PlaceHolder 1"/>
          <p:cNvSpPr>
            <a:spLocks noGrp="1"/>
          </p:cNvSpPr>
          <p:nvPr>
            <p:ph type="title"/>
          </p:nvPr>
        </p:nvSpPr>
        <p:spPr>
          <a:xfrm>
            <a:off x="1219320" y="3886200"/>
            <a:ext cx="6857640" cy="990720"/>
          </a:xfrm>
          <a:prstGeom prst="rect">
            <a:avLst/>
          </a:prstGeom>
        </p:spPr>
        <p:txBody>
          <a:bodyPr lIns="0" rIns="0" tIns="0" bIns="0" anchor="ctr"/>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5"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6" name="PlaceHolder 1"/>
          <p:cNvSpPr>
            <a:spLocks noGrp="1"/>
          </p:cNvSpPr>
          <p:nvPr>
            <p:ph type="subTitle"/>
          </p:nvPr>
        </p:nvSpPr>
        <p:spPr>
          <a:xfrm>
            <a:off x="1219320" y="3886200"/>
            <a:ext cx="6857640" cy="459252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09"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10"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12"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1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14"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1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18"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20"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121"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2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24"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25"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26"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28"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29"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30" name="" descr=""/>
          <p:cNvPicPr/>
          <p:nvPr/>
        </p:nvPicPr>
        <p:blipFill>
          <a:blip r:embed="rId2"/>
          <a:stretch>
            <a:fillRect/>
          </a:stretch>
        </p:blipFill>
        <p:spPr>
          <a:xfrm>
            <a:off x="2079000" y="1604520"/>
            <a:ext cx="4984920" cy="3977280"/>
          </a:xfrm>
          <a:prstGeom prst="rect">
            <a:avLst/>
          </a:prstGeom>
          <a:ln>
            <a:noFill/>
          </a:ln>
        </p:spPr>
      </p:pic>
      <p:pic>
        <p:nvPicPr>
          <p:cNvPr id="131" name="" descr=""/>
          <p:cNvPicPr/>
          <p:nvPr/>
        </p:nvPicPr>
        <p:blipFill>
          <a:blip r:embed="rId3"/>
          <a:stretch>
            <a:fillRect/>
          </a:stretch>
        </p:blipFill>
        <p:spPr>
          <a:xfrm>
            <a:off x="2079000" y="1604520"/>
            <a:ext cx="4984920" cy="397728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41"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42" name="PlaceHolder 2"/>
          <p:cNvSpPr>
            <a:spLocks noGrp="1"/>
          </p:cNvSpPr>
          <p:nvPr>
            <p:ph type="subTitle"/>
          </p:nvPr>
        </p:nvSpPr>
        <p:spPr>
          <a:xfrm>
            <a:off x="457200" y="1604520"/>
            <a:ext cx="8229240" cy="3977640"/>
          </a:xfrm>
          <a:prstGeom prst="rect">
            <a:avLst/>
          </a:prstGeom>
        </p:spPr>
        <p:txBody>
          <a:bodyPr lIns="0" rIns="0" tIns="0" bIns="0" anchor="ctr"/>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44"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7"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8"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46"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47"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48" name="PlaceHolder 1"/>
          <p:cNvSpPr>
            <a:spLocks noGrp="1"/>
          </p:cNvSpPr>
          <p:nvPr>
            <p:ph type="title"/>
          </p:nvPr>
        </p:nvSpPr>
        <p:spPr>
          <a:xfrm>
            <a:off x="1219320" y="3886200"/>
            <a:ext cx="6857640" cy="990720"/>
          </a:xfrm>
          <a:prstGeom prst="rect">
            <a:avLst/>
          </a:prstGeom>
        </p:spPr>
        <p:txBody>
          <a:bodyPr lIns="0" rIns="0" tIns="0" bIns="0" anchor="ctr"/>
          <a:p>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49" name="PlaceHolder 1"/>
          <p:cNvSpPr>
            <a:spLocks noGrp="1"/>
          </p:cNvSpPr>
          <p:nvPr>
            <p:ph type="subTitle"/>
          </p:nvPr>
        </p:nvSpPr>
        <p:spPr>
          <a:xfrm>
            <a:off x="1219320" y="3886200"/>
            <a:ext cx="6857640" cy="4592520"/>
          </a:xfrm>
          <a:prstGeom prst="rect">
            <a:avLst/>
          </a:prstGeom>
        </p:spPr>
        <p:txBody>
          <a:bodyPr lIns="0" rIns="0" tIns="0" bIns="0" anchor="ctr"/>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51"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52"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53"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4"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55"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56"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57"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59"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60"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61"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63"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164"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6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6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68"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69"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171"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72"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73" name="" descr=""/>
          <p:cNvPicPr/>
          <p:nvPr/>
        </p:nvPicPr>
        <p:blipFill>
          <a:blip r:embed="rId2"/>
          <a:stretch>
            <a:fillRect/>
          </a:stretch>
        </p:blipFill>
        <p:spPr>
          <a:xfrm>
            <a:off x="2079000" y="1604520"/>
            <a:ext cx="4984920" cy="3977280"/>
          </a:xfrm>
          <a:prstGeom prst="rect">
            <a:avLst/>
          </a:prstGeom>
          <a:ln>
            <a:noFill/>
          </a:ln>
        </p:spPr>
      </p:pic>
      <p:pic>
        <p:nvPicPr>
          <p:cNvPr id="174" name="" descr=""/>
          <p:cNvPicPr/>
          <p:nvPr/>
        </p:nvPicPr>
        <p:blipFill>
          <a:blip r:embed="rId3"/>
          <a:stretch>
            <a:fillRect/>
          </a:stretch>
        </p:blipFill>
        <p:spPr>
          <a:xfrm>
            <a:off x="2079000" y="1604520"/>
            <a:ext cx="4984920" cy="3977280"/>
          </a:xfrm>
          <a:prstGeom prst="rect">
            <a:avLst/>
          </a:prstGeom>
          <a:ln>
            <a:noFill/>
          </a:ln>
        </p:spPr>
      </p:pic>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9" name="PlaceHolder 1"/>
          <p:cNvSpPr>
            <a:spLocks noGrp="1"/>
          </p:cNvSpPr>
          <p:nvPr>
            <p:ph type="title"/>
          </p:nvPr>
        </p:nvSpPr>
        <p:spPr>
          <a:xfrm>
            <a:off x="1219320" y="3886200"/>
            <a:ext cx="6857640" cy="99072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20" name="PlaceHolder 1"/>
          <p:cNvSpPr>
            <a:spLocks noGrp="1"/>
          </p:cNvSpPr>
          <p:nvPr>
            <p:ph type="subTitle"/>
          </p:nvPr>
        </p:nvSpPr>
        <p:spPr>
          <a:xfrm>
            <a:off x="1219320" y="3886200"/>
            <a:ext cx="6857640" cy="459252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2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3"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24"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26"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2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8"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219320" y="3886200"/>
            <a:ext cx="6857640" cy="990720"/>
          </a:xfrm>
          <a:prstGeom prst="rect">
            <a:avLst/>
          </a:prstGeom>
        </p:spPr>
        <p:txBody>
          <a:bodyPr lIns="0" rIns="0" tIns="0" bIns="0" anchor="ctr"/>
          <a:p>
            <a:endParaRPr/>
          </a:p>
        </p:txBody>
      </p:sp>
      <p:sp>
        <p:nvSpPr>
          <p:cNvPr id="3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3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32"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457200" y="6352920"/>
            <a:ext cx="8229600" cy="0"/>
          </a:xfrm>
          <a:prstGeom prst="line">
            <a:avLst/>
          </a:prstGeom>
          <a:ln w="9360">
            <a:solidFill>
              <a:srgbClr val="9fb8cd"/>
            </a:solidFill>
            <a:custDash>
              <a:ds d="140000" sp="105000"/>
            </a:custDash>
            <a:round/>
          </a:ln>
        </p:spPr>
      </p:sp>
      <p:sp>
        <p:nvSpPr>
          <p:cNvPr id="1" name="Line 2"/>
          <p:cNvSpPr/>
          <p:nvPr/>
        </p:nvSpPr>
        <p:spPr>
          <a:xfrm>
            <a:off x="457200" y="1143000"/>
            <a:ext cx="8229600" cy="0"/>
          </a:xfrm>
          <a:prstGeom prst="line">
            <a:avLst/>
          </a:prstGeom>
          <a:ln w="9360">
            <a:solidFill>
              <a:srgbClr val="9fb8cd"/>
            </a:solidFill>
            <a:custDash>
              <a:ds d="140000" sp="105000"/>
            </a:custDash>
            <a:round/>
          </a:ln>
        </p:spPr>
      </p:sp>
      <p:sp>
        <p:nvSpPr>
          <p:cNvPr id="2" name="CustomShape 3"/>
          <p:cNvSpPr/>
          <p:nvPr/>
        </p:nvSpPr>
        <p:spPr>
          <a:xfrm rot="5400000">
            <a:off x="419400" y="6467400"/>
            <a:ext cx="190440" cy="119880"/>
          </a:xfrm>
          <a:prstGeom prst="triangle">
            <a:avLst>
              <a:gd name="adj" fmla="val 50000"/>
            </a:avLst>
          </a:prstGeom>
          <a:solidFill>
            <a:srgbClr val="9fb8cd"/>
          </a:solidFill>
          <a:ln w="25560">
            <a:noFill/>
          </a:ln>
        </p:spPr>
      </p:sp>
      <p:sp>
        <p:nvSpPr>
          <p:cNvPr id="3" name="PlaceHolder 4"/>
          <p:cNvSpPr>
            <a:spLocks noGrp="1"/>
          </p:cNvSpPr>
          <p:nvPr>
            <p:ph type="title"/>
          </p:nvPr>
        </p:nvSpPr>
        <p:spPr>
          <a:xfrm>
            <a:off x="1219320" y="3886200"/>
            <a:ext cx="6857640" cy="990360"/>
          </a:xfrm>
          <a:prstGeom prst="rect">
            <a:avLst/>
          </a:prstGeom>
        </p:spPr>
        <p:txBody>
          <a:bodyPr lIns="90000" rIns="90000" tIns="45000" bIns="45000"/>
          <a:p>
            <a:pPr algn="r">
              <a:lnSpc>
                <a:spcPct val="100000"/>
              </a:lnSpc>
            </a:pPr>
            <a:r>
              <a:rPr lang="en-US" sz="3200">
                <a:solidFill>
                  <a:srgbClr val="000000"/>
                </a:solidFill>
                <a:latin typeface="Bookman Old Style"/>
              </a:rPr>
              <a:t>Cliquez pour éditer le format du texte-titreCliquez pour modifier le style du titre</a:t>
            </a:r>
            <a:endParaRPr/>
          </a:p>
        </p:txBody>
      </p:sp>
      <p:sp>
        <p:nvSpPr>
          <p:cNvPr id="4" name="PlaceHolder 5"/>
          <p:cNvSpPr>
            <a:spLocks noGrp="1"/>
          </p:cNvSpPr>
          <p:nvPr>
            <p:ph type="dt"/>
          </p:nvPr>
        </p:nvSpPr>
        <p:spPr>
          <a:xfrm>
            <a:off x="6400800" y="6355080"/>
            <a:ext cx="2285640" cy="365400"/>
          </a:xfrm>
          <a:prstGeom prst="rect">
            <a:avLst/>
          </a:prstGeom>
        </p:spPr>
        <p:txBody>
          <a:bodyPr lIns="90000" rIns="90000" tIns="45000" bIns="45000"/>
          <a:p>
            <a:pPr>
              <a:lnSpc>
                <a:spcPct val="100000"/>
              </a:lnSpc>
            </a:pPr>
            <a:r>
              <a:rPr lang="fr-FR" sz="1400">
                <a:solidFill>
                  <a:srgbClr val="464653"/>
                </a:solidFill>
                <a:latin typeface="Arial"/>
              </a:rPr>
              <a:t>1/11/2013</a:t>
            </a:r>
            <a:endParaRPr/>
          </a:p>
        </p:txBody>
      </p:sp>
      <p:sp>
        <p:nvSpPr>
          <p:cNvPr id="5" name="PlaceHolder 6"/>
          <p:cNvSpPr>
            <a:spLocks noGrp="1"/>
          </p:cNvSpPr>
          <p:nvPr>
            <p:ph type="ftr"/>
          </p:nvPr>
        </p:nvSpPr>
        <p:spPr>
          <a:xfrm>
            <a:off x="2898720" y="6355080"/>
            <a:ext cx="3474360" cy="365400"/>
          </a:xfrm>
          <a:prstGeom prst="rect">
            <a:avLst/>
          </a:prstGeom>
        </p:spPr>
        <p:txBody>
          <a:bodyPr lIns="90000" rIns="90000" tIns="45000" bIns="45000"/>
          <a:p>
            <a:endParaRPr/>
          </a:p>
        </p:txBody>
      </p:sp>
      <p:sp>
        <p:nvSpPr>
          <p:cNvPr id="6" name="PlaceHolder 7"/>
          <p:cNvSpPr>
            <a:spLocks noGrp="1"/>
          </p:cNvSpPr>
          <p:nvPr>
            <p:ph type="sldNum"/>
          </p:nvPr>
        </p:nvSpPr>
        <p:spPr>
          <a:xfrm>
            <a:off x="1216080" y="6355080"/>
            <a:ext cx="1218960" cy="365400"/>
          </a:xfrm>
          <a:prstGeom prst="rect">
            <a:avLst/>
          </a:prstGeom>
        </p:spPr>
        <p:txBody>
          <a:bodyPr lIns="90000" rIns="90000" tIns="45000" bIns="45000"/>
          <a:p>
            <a:pPr>
              <a:lnSpc>
                <a:spcPct val="100000"/>
              </a:lnSpc>
            </a:pPr>
            <a:fld id="{48C64C82-7AFF-4CCB-98D6-67FB9440FF3B}" type="slidenum">
              <a:rPr lang="fr-FR" sz="1400">
                <a:solidFill>
                  <a:srgbClr val="464653"/>
                </a:solidFill>
                <a:latin typeface="Arial"/>
              </a:rPr>
              <a:t>&lt;numéro&gt;</a:t>
            </a:fld>
            <a:endParaRPr/>
          </a:p>
        </p:txBody>
      </p:sp>
      <p:sp>
        <p:nvSpPr>
          <p:cNvPr id="7" name="CustomShape 8"/>
          <p:cNvSpPr/>
          <p:nvPr/>
        </p:nvSpPr>
        <p:spPr>
          <a:xfrm>
            <a:off x="905040" y="3648240"/>
            <a:ext cx="7314840" cy="1279800"/>
          </a:xfrm>
          <a:prstGeom prst="rect">
            <a:avLst/>
          </a:prstGeom>
          <a:noFill/>
          <a:ln w="6480">
            <a:solidFill>
              <a:srgbClr val="727ca3"/>
            </a:solidFill>
            <a:round/>
          </a:ln>
        </p:spPr>
      </p:sp>
      <p:sp>
        <p:nvSpPr>
          <p:cNvPr id="8" name="CustomShape 9"/>
          <p:cNvSpPr/>
          <p:nvPr/>
        </p:nvSpPr>
        <p:spPr>
          <a:xfrm>
            <a:off x="914400" y="5048280"/>
            <a:ext cx="7314840" cy="685440"/>
          </a:xfrm>
          <a:prstGeom prst="rect">
            <a:avLst/>
          </a:prstGeom>
          <a:noFill/>
          <a:ln w="6480">
            <a:solidFill>
              <a:srgbClr val="9fb8cd"/>
            </a:solidFill>
            <a:round/>
          </a:ln>
        </p:spPr>
      </p:sp>
      <p:sp>
        <p:nvSpPr>
          <p:cNvPr id="9" name="CustomShape 10"/>
          <p:cNvSpPr/>
          <p:nvPr/>
        </p:nvSpPr>
        <p:spPr>
          <a:xfrm>
            <a:off x="905040" y="3648240"/>
            <a:ext cx="228240" cy="1279800"/>
          </a:xfrm>
          <a:prstGeom prst="rect">
            <a:avLst/>
          </a:prstGeom>
          <a:solidFill>
            <a:srgbClr val="727ca3"/>
          </a:solidFill>
          <a:ln w="6480">
            <a:noFill/>
          </a:ln>
        </p:spPr>
      </p:sp>
      <p:sp>
        <p:nvSpPr>
          <p:cNvPr id="10" name="CustomShape 11"/>
          <p:cNvSpPr/>
          <p:nvPr/>
        </p:nvSpPr>
        <p:spPr>
          <a:xfrm>
            <a:off x="914400" y="5048280"/>
            <a:ext cx="228240" cy="685440"/>
          </a:xfrm>
          <a:prstGeom prst="rect">
            <a:avLst/>
          </a:prstGeom>
          <a:solidFill>
            <a:srgbClr val="9fb8cd"/>
          </a:solidFill>
          <a:ln w="6480">
            <a:noFill/>
          </a:ln>
        </p:spPr>
      </p:sp>
      <p:sp>
        <p:nvSpPr>
          <p:cNvPr id="11" name="PlaceHolder 1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en-US" sz="2600">
                <a:latin typeface="Gill Sans MT"/>
              </a:rPr>
              <a:t>Cliquez pour éditer le format du plan de texte</a:t>
            </a:r>
            <a:endParaRPr/>
          </a:p>
          <a:p>
            <a:pPr lvl="1">
              <a:buSzPct val="75000"/>
              <a:buFont typeface="StarSymbol"/>
              <a:buChar char=""/>
            </a:pPr>
            <a:r>
              <a:rPr lang="en-US" sz="2000">
                <a:latin typeface="Gill Sans MT"/>
              </a:rPr>
              <a:t>Second niveau de plan</a:t>
            </a:r>
            <a:endParaRPr/>
          </a:p>
          <a:p>
            <a:pPr lvl="2">
              <a:buSzPct val="45000"/>
              <a:buFont typeface="StarSymbol"/>
              <a:buChar char=""/>
            </a:pPr>
            <a:r>
              <a:rPr lang="en-US">
                <a:latin typeface="Gill Sans MT"/>
              </a:rPr>
              <a:t>Troisième niveau de plan</a:t>
            </a:r>
            <a:endParaRPr/>
          </a:p>
          <a:p>
            <a:pPr lvl="3">
              <a:buSzPct val="75000"/>
              <a:buFont typeface="StarSymbol"/>
              <a:buChar char=""/>
            </a:pPr>
            <a:r>
              <a:rPr lang="en-US" sz="1600">
                <a:latin typeface="Gill Sans MT"/>
              </a:rPr>
              <a:t>Quatrième niveau de plan</a:t>
            </a:r>
            <a:endParaRPr/>
          </a:p>
          <a:p>
            <a:pPr lvl="4">
              <a:buSzPct val="45000"/>
              <a:buFont typeface="StarSymbol"/>
              <a:buChar char=""/>
            </a:pPr>
            <a:r>
              <a:rPr lang="en-US" sz="2000">
                <a:latin typeface="Gill Sans MT"/>
              </a:rPr>
              <a:t>Cinquième niveau de plan</a:t>
            </a:r>
            <a:endParaRPr/>
          </a:p>
          <a:p>
            <a:pPr lvl="5">
              <a:buSzPct val="45000"/>
              <a:buFont typeface="StarSymbol"/>
              <a:buChar char=""/>
            </a:pPr>
            <a:r>
              <a:rPr lang="en-US" sz="2000">
                <a:latin typeface="Gill Sans MT"/>
              </a:rPr>
              <a:t>Sixième niveau de plan</a:t>
            </a:r>
            <a:endParaRPr/>
          </a:p>
          <a:p>
            <a:pPr lvl="6">
              <a:buSzPct val="45000"/>
              <a:buFont typeface="StarSymbol"/>
              <a:buChar char=""/>
            </a:pPr>
            <a:r>
              <a:rPr lang="en-US" sz="2000">
                <a:latin typeface="Gill Sans MT"/>
              </a:rPr>
              <a:t>Septième niveau de plan</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464653"/>
        </a:solidFill>
      </p:bgPr>
    </p:bg>
    <p:spTree>
      <p:nvGrpSpPr>
        <p:cNvPr id="1" name=""/>
        <p:cNvGrpSpPr/>
        <p:nvPr/>
      </p:nvGrpSpPr>
      <p:grpSpPr>
        <a:xfrm>
          <a:off x="0" y="0"/>
          <a:ext cx="0" cy="0"/>
          <a:chOff x="0" y="0"/>
          <a:chExt cx="0" cy="0"/>
        </a:xfrm>
      </p:grpSpPr>
      <p:sp>
        <p:nvSpPr>
          <p:cNvPr id="46" name="Line 1"/>
          <p:cNvSpPr/>
          <p:nvPr/>
        </p:nvSpPr>
        <p:spPr>
          <a:xfrm>
            <a:off x="457200" y="6352920"/>
            <a:ext cx="8229600" cy="0"/>
          </a:xfrm>
          <a:prstGeom prst="line">
            <a:avLst/>
          </a:prstGeom>
          <a:ln w="9360">
            <a:solidFill>
              <a:srgbClr val="9fb8cd"/>
            </a:solidFill>
            <a:custDash>
              <a:ds d="140000" sp="105000"/>
            </a:custDash>
            <a:round/>
          </a:ln>
        </p:spPr>
      </p:sp>
      <p:sp>
        <p:nvSpPr>
          <p:cNvPr id="47" name="Line 2"/>
          <p:cNvSpPr/>
          <p:nvPr/>
        </p:nvSpPr>
        <p:spPr>
          <a:xfrm>
            <a:off x="457200" y="1143000"/>
            <a:ext cx="8229600" cy="0"/>
          </a:xfrm>
          <a:prstGeom prst="line">
            <a:avLst/>
          </a:prstGeom>
          <a:ln w="9360">
            <a:solidFill>
              <a:srgbClr val="9fb8cd"/>
            </a:solidFill>
            <a:custDash>
              <a:ds d="140000" sp="105000"/>
            </a:custDash>
            <a:round/>
          </a:ln>
        </p:spPr>
      </p:sp>
      <p:sp>
        <p:nvSpPr>
          <p:cNvPr id="48" name="CustomShape 3"/>
          <p:cNvSpPr/>
          <p:nvPr/>
        </p:nvSpPr>
        <p:spPr>
          <a:xfrm rot="5400000">
            <a:off x="419400" y="6467400"/>
            <a:ext cx="190440" cy="119880"/>
          </a:xfrm>
          <a:prstGeom prst="triangle">
            <a:avLst>
              <a:gd name="adj" fmla="val 50000"/>
            </a:avLst>
          </a:prstGeom>
          <a:solidFill>
            <a:srgbClr val="9fb8cd"/>
          </a:solidFill>
          <a:ln w="25560">
            <a:noFill/>
          </a:ln>
        </p:spPr>
      </p:sp>
      <p:sp>
        <p:nvSpPr>
          <p:cNvPr id="49" name="PlaceHolder 4"/>
          <p:cNvSpPr>
            <a:spLocks noGrp="1"/>
          </p:cNvSpPr>
          <p:nvPr>
            <p:ph type="title"/>
          </p:nvPr>
        </p:nvSpPr>
        <p:spPr>
          <a:xfrm>
            <a:off x="1219320" y="2971800"/>
            <a:ext cx="6857640" cy="1066320"/>
          </a:xfrm>
          <a:prstGeom prst="rect">
            <a:avLst/>
          </a:prstGeom>
        </p:spPr>
        <p:txBody>
          <a:bodyPr lIns="90000" rIns="90000" tIns="45000" bIns="45000"/>
          <a:p>
            <a:pPr algn="r">
              <a:lnSpc>
                <a:spcPct val="100000"/>
              </a:lnSpc>
            </a:pPr>
            <a:r>
              <a:rPr lang="en-US" sz="3200">
                <a:solidFill>
                  <a:srgbClr val="dde9ec"/>
                </a:solidFill>
                <a:latin typeface="Bookman Old Style"/>
              </a:rPr>
              <a:t>Cliquez pour éditer le format du texte-titreCliquez pour modifier le style du titre</a:t>
            </a:r>
            <a:endParaRPr/>
          </a:p>
        </p:txBody>
      </p:sp>
      <p:sp>
        <p:nvSpPr>
          <p:cNvPr id="50" name="PlaceHolder 5"/>
          <p:cNvSpPr>
            <a:spLocks noGrp="1"/>
          </p:cNvSpPr>
          <p:nvPr>
            <p:ph type="body"/>
          </p:nvPr>
        </p:nvSpPr>
        <p:spPr>
          <a:xfrm>
            <a:off x="1295280" y="4267080"/>
            <a:ext cx="6781320" cy="1142640"/>
          </a:xfrm>
          <a:prstGeom prst="rect">
            <a:avLst/>
          </a:prstGeom>
        </p:spPr>
        <p:txBody>
          <a:bodyPr lIns="90000" rIns="90000" tIns="45000" bIns="45000"/>
          <a:p>
            <a:pPr>
              <a:buSzPct val="45000"/>
              <a:buFont typeface="StarSymbol"/>
              <a:buChar char=""/>
            </a:pPr>
            <a:r>
              <a:rPr lang="en-US" sz="2000">
                <a:solidFill>
                  <a:srgbClr val="ffffff"/>
                </a:solidFill>
                <a:latin typeface="Gill Sans MT"/>
              </a:rPr>
              <a:t>Cliquez pour éditer le format du plan de texte</a:t>
            </a:r>
            <a:endParaRPr/>
          </a:p>
          <a:p>
            <a:pPr lvl="1">
              <a:buSzPct val="75000"/>
              <a:buFont typeface="StarSymbol"/>
              <a:buChar char=""/>
            </a:pPr>
            <a:r>
              <a:rPr lang="en-US" sz="2000">
                <a:solidFill>
                  <a:srgbClr val="ffffff"/>
                </a:solidFill>
                <a:latin typeface="Gill Sans MT"/>
              </a:rPr>
              <a:t>Second niveau de plan</a:t>
            </a:r>
            <a:endParaRPr/>
          </a:p>
          <a:p>
            <a:pPr lvl="2">
              <a:buSzPct val="45000"/>
              <a:buFont typeface="StarSymbol"/>
              <a:buChar char=""/>
            </a:pPr>
            <a:r>
              <a:rPr lang="en-US" sz="2000">
                <a:solidFill>
                  <a:srgbClr val="ffffff"/>
                </a:solidFill>
                <a:latin typeface="Gill Sans MT"/>
              </a:rPr>
              <a:t>Troisième niveau de plan</a:t>
            </a:r>
            <a:endParaRPr/>
          </a:p>
          <a:p>
            <a:pPr lvl="3">
              <a:buSzPct val="75000"/>
              <a:buFont typeface="StarSymbol"/>
              <a:buChar char=""/>
            </a:pPr>
            <a:r>
              <a:rPr lang="en-US" sz="2000">
                <a:solidFill>
                  <a:srgbClr val="ffffff"/>
                </a:solidFill>
                <a:latin typeface="Gill Sans MT"/>
              </a:rPr>
              <a:t>Quatrième niveau de plan</a:t>
            </a:r>
            <a:endParaRPr/>
          </a:p>
          <a:p>
            <a:pPr lvl="4">
              <a:buSzPct val="45000"/>
              <a:buFont typeface="StarSymbol"/>
              <a:buChar char=""/>
            </a:pPr>
            <a:r>
              <a:rPr lang="en-US" sz="2000">
                <a:solidFill>
                  <a:srgbClr val="ffffff"/>
                </a:solidFill>
                <a:latin typeface="Gill Sans MT"/>
              </a:rPr>
              <a:t>Cinquième niveau de plan</a:t>
            </a:r>
            <a:endParaRPr/>
          </a:p>
          <a:p>
            <a:pPr lvl="5">
              <a:buSzPct val="45000"/>
              <a:buFont typeface="StarSymbol"/>
              <a:buChar char=""/>
            </a:pPr>
            <a:r>
              <a:rPr lang="en-US" sz="2000">
                <a:solidFill>
                  <a:srgbClr val="ffffff"/>
                </a:solidFill>
                <a:latin typeface="Gill Sans MT"/>
              </a:rPr>
              <a:t>Sixième niveau de plan</a:t>
            </a:r>
            <a:endParaRPr/>
          </a:p>
          <a:p>
            <a:pPr>
              <a:lnSpc>
                <a:spcPct val="100000"/>
              </a:lnSpc>
            </a:pPr>
            <a:r>
              <a:rPr lang="en-US" sz="2000">
                <a:solidFill>
                  <a:srgbClr val="ffffff"/>
                </a:solidFill>
                <a:latin typeface="Gill Sans MT"/>
              </a:rPr>
              <a:t>Septième niveau de planCliquez pour modifier les styles du texte du masque</a:t>
            </a:r>
            <a:endParaRPr/>
          </a:p>
        </p:txBody>
      </p:sp>
      <p:sp>
        <p:nvSpPr>
          <p:cNvPr id="51" name="PlaceHolder 6"/>
          <p:cNvSpPr>
            <a:spLocks noGrp="1"/>
          </p:cNvSpPr>
          <p:nvPr>
            <p:ph type="dt"/>
          </p:nvPr>
        </p:nvSpPr>
        <p:spPr>
          <a:xfrm>
            <a:off x="6400800" y="6355080"/>
            <a:ext cx="2285640" cy="365400"/>
          </a:xfrm>
          <a:prstGeom prst="rect">
            <a:avLst/>
          </a:prstGeom>
        </p:spPr>
        <p:txBody>
          <a:bodyPr lIns="90000" rIns="90000" tIns="45000" bIns="45000"/>
          <a:p>
            <a:pPr>
              <a:lnSpc>
                <a:spcPct val="100000"/>
              </a:lnSpc>
            </a:pPr>
            <a:r>
              <a:rPr lang="fr-FR" sz="1400">
                <a:solidFill>
                  <a:srgbClr val="dde9ec"/>
                </a:solidFill>
                <a:latin typeface="Arial"/>
              </a:rPr>
              <a:t>1/11/2013</a:t>
            </a:r>
            <a:endParaRPr/>
          </a:p>
        </p:txBody>
      </p:sp>
      <p:sp>
        <p:nvSpPr>
          <p:cNvPr id="52" name="PlaceHolder 7"/>
          <p:cNvSpPr>
            <a:spLocks noGrp="1"/>
          </p:cNvSpPr>
          <p:nvPr>
            <p:ph type="ftr"/>
          </p:nvPr>
        </p:nvSpPr>
        <p:spPr>
          <a:xfrm>
            <a:off x="2898720" y="6355080"/>
            <a:ext cx="3474360" cy="365400"/>
          </a:xfrm>
          <a:prstGeom prst="rect">
            <a:avLst/>
          </a:prstGeom>
        </p:spPr>
        <p:txBody>
          <a:bodyPr lIns="90000" rIns="90000" tIns="45000" bIns="45000"/>
          <a:p>
            <a:endParaRPr/>
          </a:p>
        </p:txBody>
      </p:sp>
      <p:sp>
        <p:nvSpPr>
          <p:cNvPr id="53" name="PlaceHolder 8"/>
          <p:cNvSpPr>
            <a:spLocks noGrp="1"/>
          </p:cNvSpPr>
          <p:nvPr>
            <p:ph type="sldNum"/>
          </p:nvPr>
        </p:nvSpPr>
        <p:spPr>
          <a:xfrm>
            <a:off x="1069920" y="6355080"/>
            <a:ext cx="1520640" cy="365400"/>
          </a:xfrm>
          <a:prstGeom prst="rect">
            <a:avLst/>
          </a:prstGeom>
        </p:spPr>
        <p:txBody>
          <a:bodyPr lIns="90000" rIns="90000" tIns="45000" bIns="45000"/>
          <a:p>
            <a:pPr>
              <a:lnSpc>
                <a:spcPct val="100000"/>
              </a:lnSpc>
            </a:pPr>
            <a:fld id="{8FE16F63-E1C4-48B2-B1AB-11C6C9B147F7}" type="slidenum">
              <a:rPr lang="fr-FR" sz="1400">
                <a:solidFill>
                  <a:srgbClr val="dde9ec"/>
                </a:solidFill>
                <a:latin typeface="Arial"/>
              </a:rPr>
              <a:t>&lt;numéro&gt;</a:t>
            </a:fld>
            <a:endParaRPr/>
          </a:p>
        </p:txBody>
      </p:sp>
      <p:sp>
        <p:nvSpPr>
          <p:cNvPr id="54" name="CustomShape 9"/>
          <p:cNvSpPr/>
          <p:nvPr/>
        </p:nvSpPr>
        <p:spPr>
          <a:xfrm>
            <a:off x="914400" y="2819520"/>
            <a:ext cx="7314840" cy="1279800"/>
          </a:xfrm>
          <a:prstGeom prst="rect">
            <a:avLst/>
          </a:prstGeom>
          <a:noFill/>
          <a:ln w="6480">
            <a:solidFill>
              <a:srgbClr val="727ca3"/>
            </a:solidFill>
            <a:round/>
          </a:ln>
        </p:spPr>
      </p:sp>
      <p:sp>
        <p:nvSpPr>
          <p:cNvPr id="55" name="CustomShape 10"/>
          <p:cNvSpPr/>
          <p:nvPr/>
        </p:nvSpPr>
        <p:spPr>
          <a:xfrm>
            <a:off x="914400" y="2819520"/>
            <a:ext cx="228240" cy="1279800"/>
          </a:xfrm>
          <a:prstGeom prst="rect">
            <a:avLst/>
          </a:prstGeom>
          <a:solidFill>
            <a:srgbClr val="727ca3"/>
          </a:solidFill>
          <a:ln w="6480">
            <a:noFill/>
          </a:ln>
        </p:spPr>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90" name="Line 1"/>
          <p:cNvSpPr/>
          <p:nvPr/>
        </p:nvSpPr>
        <p:spPr>
          <a:xfrm>
            <a:off x="457200" y="6352920"/>
            <a:ext cx="8229600" cy="0"/>
          </a:xfrm>
          <a:prstGeom prst="line">
            <a:avLst/>
          </a:prstGeom>
          <a:ln w="9360">
            <a:solidFill>
              <a:srgbClr val="9fb8cd"/>
            </a:solidFill>
            <a:custDash>
              <a:ds d="140000" sp="105000"/>
            </a:custDash>
            <a:round/>
          </a:ln>
        </p:spPr>
      </p:sp>
      <p:sp>
        <p:nvSpPr>
          <p:cNvPr id="91" name="Line 2"/>
          <p:cNvSpPr/>
          <p:nvPr/>
        </p:nvSpPr>
        <p:spPr>
          <a:xfrm>
            <a:off x="457200" y="1143000"/>
            <a:ext cx="8229600" cy="0"/>
          </a:xfrm>
          <a:prstGeom prst="line">
            <a:avLst/>
          </a:prstGeom>
          <a:ln w="9360">
            <a:solidFill>
              <a:srgbClr val="9fb8cd"/>
            </a:solidFill>
            <a:custDash>
              <a:ds d="140000" sp="105000"/>
            </a:custDash>
            <a:round/>
          </a:ln>
        </p:spPr>
      </p:sp>
      <p:sp>
        <p:nvSpPr>
          <p:cNvPr id="92" name="CustomShape 3"/>
          <p:cNvSpPr/>
          <p:nvPr/>
        </p:nvSpPr>
        <p:spPr>
          <a:xfrm rot="5400000">
            <a:off x="419400" y="6467400"/>
            <a:ext cx="190440" cy="119880"/>
          </a:xfrm>
          <a:prstGeom prst="triangle">
            <a:avLst>
              <a:gd name="adj" fmla="val 50000"/>
            </a:avLst>
          </a:prstGeom>
          <a:solidFill>
            <a:srgbClr val="9fb8cd"/>
          </a:solidFill>
          <a:ln w="25560">
            <a:noFill/>
          </a:ln>
        </p:spPr>
      </p:sp>
      <p:sp>
        <p:nvSpPr>
          <p:cNvPr id="93" name="PlaceHolder 4"/>
          <p:cNvSpPr>
            <a:spLocks noGrp="1"/>
          </p:cNvSpPr>
          <p:nvPr>
            <p:ph type="title"/>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Cliquez pour éditer le format du texte-titreCliquez pour modifier le style du titre</a:t>
            </a:r>
            <a:endParaRPr/>
          </a:p>
        </p:txBody>
      </p:sp>
      <p:sp>
        <p:nvSpPr>
          <p:cNvPr id="94" name="PlaceHolder 5"/>
          <p:cNvSpPr>
            <a:spLocks noGrp="1"/>
          </p:cNvSpPr>
          <p:nvPr>
            <p:ph type="dt"/>
          </p:nvPr>
        </p:nvSpPr>
        <p:spPr>
          <a:xfrm>
            <a:off x="6400800" y="6356520"/>
            <a:ext cx="2288520" cy="365400"/>
          </a:xfrm>
          <a:prstGeom prst="rect">
            <a:avLst/>
          </a:prstGeom>
        </p:spPr>
        <p:txBody>
          <a:bodyPr lIns="90000" rIns="90000" tIns="45000" bIns="45000"/>
          <a:p>
            <a:pPr>
              <a:lnSpc>
                <a:spcPct val="100000"/>
              </a:lnSpc>
            </a:pPr>
            <a:r>
              <a:rPr lang="fr-FR" sz="1400">
                <a:solidFill>
                  <a:srgbClr val="464653"/>
                </a:solidFill>
                <a:latin typeface="Arial"/>
              </a:rPr>
              <a:t>1/11/2013</a:t>
            </a:r>
            <a:endParaRPr/>
          </a:p>
        </p:txBody>
      </p:sp>
      <p:sp>
        <p:nvSpPr>
          <p:cNvPr id="95" name="PlaceHolder 6"/>
          <p:cNvSpPr>
            <a:spLocks noGrp="1"/>
          </p:cNvSpPr>
          <p:nvPr>
            <p:ph type="ftr"/>
          </p:nvPr>
        </p:nvSpPr>
        <p:spPr>
          <a:xfrm>
            <a:off x="2898720" y="6356520"/>
            <a:ext cx="3504960" cy="365400"/>
          </a:xfrm>
          <a:prstGeom prst="rect">
            <a:avLst/>
          </a:prstGeom>
        </p:spPr>
        <p:txBody>
          <a:bodyPr lIns="90000" rIns="90000" tIns="45000" bIns="45000"/>
          <a:p>
            <a:endParaRPr/>
          </a:p>
        </p:txBody>
      </p:sp>
      <p:sp>
        <p:nvSpPr>
          <p:cNvPr id="96" name="PlaceHolder 7"/>
          <p:cNvSpPr>
            <a:spLocks noGrp="1"/>
          </p:cNvSpPr>
          <p:nvPr>
            <p:ph type="sldNum"/>
          </p:nvPr>
        </p:nvSpPr>
        <p:spPr>
          <a:xfrm>
            <a:off x="612720" y="6356520"/>
            <a:ext cx="1980720" cy="365400"/>
          </a:xfrm>
          <a:prstGeom prst="rect">
            <a:avLst/>
          </a:prstGeom>
        </p:spPr>
        <p:txBody>
          <a:bodyPr lIns="90000" rIns="90000" tIns="45000" bIns="45000"/>
          <a:p>
            <a:pPr>
              <a:lnSpc>
                <a:spcPct val="100000"/>
              </a:lnSpc>
            </a:pPr>
            <a:fld id="{2E5AA1AA-9D69-47F1-9317-A3358F8939C2}" type="slidenum">
              <a:rPr lang="fr-FR" sz="1400">
                <a:solidFill>
                  <a:srgbClr val="464653"/>
                </a:solidFill>
                <a:latin typeface="Arial"/>
              </a:rPr>
              <a:t>&lt;numéro&gt;</a:t>
            </a:fld>
            <a:endParaRPr/>
          </a:p>
        </p:txBody>
      </p:sp>
      <p:sp>
        <p:nvSpPr>
          <p:cNvPr id="97" name="PlaceHolder 8"/>
          <p:cNvSpPr>
            <a:spLocks noGrp="1"/>
          </p:cNvSpPr>
          <p:nvPr>
            <p:ph type="body"/>
          </p:nvPr>
        </p:nvSpPr>
        <p:spPr>
          <a:xfrm>
            <a:off x="457200" y="1219320"/>
            <a:ext cx="8229240" cy="4937400"/>
          </a:xfrm>
          <a:prstGeom prst="rect">
            <a:avLst/>
          </a:prstGeom>
        </p:spPr>
        <p:txBody>
          <a:bodyPr lIns="90000" rIns="90000" tIns="45000" bIns="45000"/>
          <a:p>
            <a:pPr>
              <a:buSzPct val="45000"/>
              <a:buFont typeface="StarSymbol"/>
              <a:buChar char=""/>
            </a:pPr>
            <a:r>
              <a:rPr lang="en-US" sz="2600">
                <a:solidFill>
                  <a:srgbClr val="000000"/>
                </a:solidFill>
                <a:latin typeface="Gill Sans MT"/>
              </a:rPr>
              <a:t>Cliquez pour éditer le format du plan de texte</a:t>
            </a:r>
            <a:endParaRPr/>
          </a:p>
          <a:p>
            <a:pPr lvl="1">
              <a:buSzPct val="75000"/>
              <a:buFont typeface="StarSymbol"/>
              <a:buChar char=""/>
            </a:pPr>
            <a:r>
              <a:rPr lang="en-US" sz="2600">
                <a:solidFill>
                  <a:srgbClr val="000000"/>
                </a:solidFill>
                <a:latin typeface="Gill Sans MT"/>
              </a:rPr>
              <a:t>Second niveau de plan</a:t>
            </a:r>
            <a:endParaRPr/>
          </a:p>
          <a:p>
            <a:pPr lvl="2">
              <a:buSzPct val="45000"/>
              <a:buFont typeface="StarSymbol"/>
              <a:buChar char=""/>
            </a:pPr>
            <a:r>
              <a:rPr lang="en-US" sz="2600">
                <a:solidFill>
                  <a:srgbClr val="000000"/>
                </a:solidFill>
                <a:latin typeface="Gill Sans MT"/>
              </a:rPr>
              <a:t>Troisième niveau de plan</a:t>
            </a:r>
            <a:endParaRPr/>
          </a:p>
          <a:p>
            <a:pPr lvl="3">
              <a:buSzPct val="75000"/>
              <a:buFont typeface="StarSymbol"/>
              <a:buChar char=""/>
            </a:pPr>
            <a:r>
              <a:rPr lang="en-US" sz="2600">
                <a:solidFill>
                  <a:srgbClr val="000000"/>
                </a:solidFill>
                <a:latin typeface="Gill Sans MT"/>
              </a:rPr>
              <a:t>Quatrième niveau de plan</a:t>
            </a:r>
            <a:endParaRPr/>
          </a:p>
          <a:p>
            <a:pPr lvl="4">
              <a:buSzPct val="45000"/>
              <a:buFont typeface="StarSymbol"/>
              <a:buChar char=""/>
            </a:pPr>
            <a:r>
              <a:rPr lang="en-US" sz="2600">
                <a:solidFill>
                  <a:srgbClr val="000000"/>
                </a:solidFill>
                <a:latin typeface="Gill Sans MT"/>
              </a:rPr>
              <a:t>Cinquième niveau de plan</a:t>
            </a:r>
            <a:endParaRPr/>
          </a:p>
          <a:p>
            <a:pPr lvl="5">
              <a:buSzPct val="45000"/>
              <a:buFont typeface="StarSymbol"/>
              <a:buChar char=""/>
            </a:pPr>
            <a:r>
              <a:rPr lang="en-US" sz="2600">
                <a:solidFill>
                  <a:srgbClr val="000000"/>
                </a:solidFill>
                <a:latin typeface="Gill Sans MT"/>
              </a:rPr>
              <a:t>Sixième niveau de plan</a:t>
            </a:r>
            <a:endParaRPr/>
          </a:p>
          <a:p>
            <a:pPr>
              <a:lnSpc>
                <a:spcPct val="100000"/>
              </a:lnSpc>
              <a:buSzPct val="76000"/>
              <a:buFont typeface="Wingdings 3" charset="2"/>
              <a:buChar char=""/>
            </a:pPr>
            <a:r>
              <a:rPr lang="en-US" sz="2600">
                <a:solidFill>
                  <a:srgbClr val="000000"/>
                </a:solidFill>
                <a:latin typeface="Gill Sans MT"/>
              </a:rPr>
              <a:t>Septième niveau de planCliquez pour modifier les styles du texte du masque</a:t>
            </a:r>
            <a:endParaRPr/>
          </a:p>
          <a:p>
            <a:pPr lvl="1">
              <a:lnSpc>
                <a:spcPct val="100000"/>
              </a:lnSpc>
              <a:buSzPct val="76000"/>
              <a:buFont typeface="Wingdings 3" charset="2"/>
              <a:buChar char=""/>
            </a:pPr>
            <a:r>
              <a:rPr lang="en-US" sz="2300">
                <a:solidFill>
                  <a:srgbClr val="464653"/>
                </a:solidFill>
                <a:latin typeface="Gill Sans MT"/>
              </a:rPr>
              <a:t>Deuxième niveau</a:t>
            </a:r>
            <a:endParaRPr/>
          </a:p>
          <a:p>
            <a:pPr lvl="2">
              <a:lnSpc>
                <a:spcPct val="100000"/>
              </a:lnSpc>
              <a:buSzPct val="76000"/>
              <a:buFont typeface="Wingdings 3" charset="2"/>
              <a:buChar char=""/>
            </a:pPr>
            <a:r>
              <a:rPr lang="en-US" sz="2000">
                <a:solidFill>
                  <a:srgbClr val="000000"/>
                </a:solidFill>
                <a:latin typeface="Gill Sans MT"/>
              </a:rPr>
              <a:t>Troisième niveau</a:t>
            </a:r>
            <a:endParaRPr/>
          </a:p>
          <a:p>
            <a:pPr lvl="3">
              <a:lnSpc>
                <a:spcPct val="100000"/>
              </a:lnSpc>
              <a:buSzPct val="70000"/>
              <a:buFont typeface="Wingdings" charset="2"/>
              <a:buChar char=""/>
            </a:pPr>
            <a:r>
              <a:rPr lang="en-US">
                <a:solidFill>
                  <a:srgbClr val="000000"/>
                </a:solidFill>
                <a:latin typeface="Gill Sans MT"/>
              </a:rPr>
              <a:t>Quatrième niveau</a:t>
            </a:r>
            <a:endParaRPr/>
          </a:p>
          <a:p>
            <a:pPr lvl="4">
              <a:lnSpc>
                <a:spcPct val="100000"/>
              </a:lnSpc>
              <a:buSzPct val="70000"/>
              <a:buFont typeface="Wingdings" charset="2"/>
              <a:buChar char=""/>
            </a:pPr>
            <a:r>
              <a:rPr lang="en-US" sz="1600">
                <a:solidFill>
                  <a:srgbClr val="000000"/>
                </a:solidFill>
                <a:latin typeface="Gill Sans MT"/>
              </a:rPr>
              <a:t>Cinquième niveau</a:t>
            </a:r>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32" name="Line 1"/>
          <p:cNvSpPr/>
          <p:nvPr/>
        </p:nvSpPr>
        <p:spPr>
          <a:xfrm>
            <a:off x="457200" y="6352920"/>
            <a:ext cx="8229600" cy="0"/>
          </a:xfrm>
          <a:prstGeom prst="line">
            <a:avLst/>
          </a:prstGeom>
          <a:ln w="9360">
            <a:solidFill>
              <a:srgbClr val="9fb8cd"/>
            </a:solidFill>
            <a:custDash>
              <a:ds d="140000" sp="105000"/>
            </a:custDash>
            <a:round/>
          </a:ln>
        </p:spPr>
      </p:sp>
      <p:sp>
        <p:nvSpPr>
          <p:cNvPr id="133" name="Line 2"/>
          <p:cNvSpPr/>
          <p:nvPr/>
        </p:nvSpPr>
        <p:spPr>
          <a:xfrm>
            <a:off x="457200" y="1143000"/>
            <a:ext cx="8229600" cy="0"/>
          </a:xfrm>
          <a:prstGeom prst="line">
            <a:avLst/>
          </a:prstGeom>
          <a:ln w="9360">
            <a:solidFill>
              <a:srgbClr val="9fb8cd"/>
            </a:solidFill>
            <a:custDash>
              <a:ds d="140000" sp="105000"/>
            </a:custDash>
            <a:round/>
          </a:ln>
        </p:spPr>
      </p:sp>
      <p:sp>
        <p:nvSpPr>
          <p:cNvPr id="134" name="CustomShape 3"/>
          <p:cNvSpPr/>
          <p:nvPr/>
        </p:nvSpPr>
        <p:spPr>
          <a:xfrm rot="5400000">
            <a:off x="419400" y="6467400"/>
            <a:ext cx="190440" cy="119880"/>
          </a:xfrm>
          <a:prstGeom prst="triangle">
            <a:avLst>
              <a:gd name="adj" fmla="val 50000"/>
            </a:avLst>
          </a:prstGeom>
          <a:solidFill>
            <a:srgbClr val="9fb8cd"/>
          </a:solidFill>
          <a:ln w="25560">
            <a:noFill/>
          </a:ln>
        </p:spPr>
      </p:sp>
      <p:sp>
        <p:nvSpPr>
          <p:cNvPr id="135" name="PlaceHolder 4"/>
          <p:cNvSpPr>
            <a:spLocks noGrp="1"/>
          </p:cNvSpPr>
          <p:nvPr>
            <p:ph type="title"/>
          </p:nvPr>
        </p:nvSpPr>
        <p:spPr>
          <a:xfrm>
            <a:off x="457200" y="228600"/>
            <a:ext cx="8229240" cy="914040"/>
          </a:xfrm>
          <a:prstGeom prst="rect">
            <a:avLst/>
          </a:prstGeom>
        </p:spPr>
        <p:txBody>
          <a:bodyPr lIns="90000" rIns="90000" tIns="45000" bIns="45000" anchor="b"/>
          <a:p>
            <a:pPr>
              <a:lnSpc>
                <a:spcPct val="100000"/>
              </a:lnSpc>
            </a:pPr>
            <a:r>
              <a:rPr lang="en-US" sz="3200">
                <a:solidFill>
                  <a:srgbClr val="464653"/>
                </a:solidFill>
                <a:latin typeface="Bookman Old Style"/>
              </a:rPr>
              <a:t>Cliquez pour éditer le format du texte-titreCliquez pour modifier le style du titre</a:t>
            </a:r>
            <a:endParaRPr/>
          </a:p>
        </p:txBody>
      </p:sp>
      <p:sp>
        <p:nvSpPr>
          <p:cNvPr id="136" name="PlaceHolder 5"/>
          <p:cNvSpPr>
            <a:spLocks noGrp="1"/>
          </p:cNvSpPr>
          <p:nvPr>
            <p:ph type="dt"/>
          </p:nvPr>
        </p:nvSpPr>
        <p:spPr>
          <a:xfrm>
            <a:off x="6400800" y="6356520"/>
            <a:ext cx="2288520" cy="365400"/>
          </a:xfrm>
          <a:prstGeom prst="rect">
            <a:avLst/>
          </a:prstGeom>
        </p:spPr>
        <p:txBody>
          <a:bodyPr lIns="90000" rIns="90000" tIns="45000" bIns="45000"/>
          <a:p>
            <a:pPr>
              <a:lnSpc>
                <a:spcPct val="100000"/>
              </a:lnSpc>
            </a:pPr>
            <a:r>
              <a:rPr lang="fr-FR" sz="1400">
                <a:solidFill>
                  <a:srgbClr val="464653"/>
                </a:solidFill>
                <a:latin typeface="Arial"/>
              </a:rPr>
              <a:t>1/11/2013</a:t>
            </a:r>
            <a:endParaRPr/>
          </a:p>
        </p:txBody>
      </p:sp>
      <p:sp>
        <p:nvSpPr>
          <p:cNvPr id="137" name="PlaceHolder 6"/>
          <p:cNvSpPr>
            <a:spLocks noGrp="1"/>
          </p:cNvSpPr>
          <p:nvPr>
            <p:ph type="ftr"/>
          </p:nvPr>
        </p:nvSpPr>
        <p:spPr>
          <a:xfrm>
            <a:off x="2898720" y="6356520"/>
            <a:ext cx="3504960" cy="365400"/>
          </a:xfrm>
          <a:prstGeom prst="rect">
            <a:avLst/>
          </a:prstGeom>
        </p:spPr>
        <p:txBody>
          <a:bodyPr lIns="90000" rIns="90000" tIns="45000" bIns="45000"/>
          <a:p>
            <a:endParaRPr/>
          </a:p>
        </p:txBody>
      </p:sp>
      <p:sp>
        <p:nvSpPr>
          <p:cNvPr id="138" name="PlaceHolder 7"/>
          <p:cNvSpPr>
            <a:spLocks noGrp="1"/>
          </p:cNvSpPr>
          <p:nvPr>
            <p:ph type="sldNum"/>
          </p:nvPr>
        </p:nvSpPr>
        <p:spPr>
          <a:xfrm>
            <a:off x="612720" y="6356520"/>
            <a:ext cx="1980720" cy="365400"/>
          </a:xfrm>
          <a:prstGeom prst="rect">
            <a:avLst/>
          </a:prstGeom>
        </p:spPr>
        <p:txBody>
          <a:bodyPr lIns="90000" rIns="90000" tIns="45000" bIns="45000"/>
          <a:p>
            <a:pPr>
              <a:lnSpc>
                <a:spcPct val="100000"/>
              </a:lnSpc>
            </a:pPr>
            <a:fld id="{95D62131-D493-41F3-8ECD-D13A71776E21}" type="slidenum">
              <a:rPr lang="fr-FR" sz="1400">
                <a:solidFill>
                  <a:srgbClr val="464653"/>
                </a:solidFill>
                <a:latin typeface="Arial"/>
              </a:rPr>
              <a:t>&lt;numéro&gt;</a:t>
            </a:fld>
            <a:endParaRPr/>
          </a:p>
        </p:txBody>
      </p:sp>
      <p:sp>
        <p:nvSpPr>
          <p:cNvPr id="139" name="CustomShape 8"/>
          <p:cNvSpPr/>
          <p:nvPr/>
        </p:nvSpPr>
        <p:spPr>
          <a:xfrm rot="5400000">
            <a:off x="419400" y="6467400"/>
            <a:ext cx="190440" cy="119880"/>
          </a:xfrm>
          <a:prstGeom prst="triangle">
            <a:avLst>
              <a:gd name="adj" fmla="val 50000"/>
            </a:avLst>
          </a:prstGeom>
          <a:solidFill>
            <a:srgbClr val="9fb8cd"/>
          </a:solidFill>
          <a:ln w="25560">
            <a:noFill/>
          </a:ln>
        </p:spPr>
      </p:sp>
      <p:sp>
        <p:nvSpPr>
          <p:cNvPr id="140" name="PlaceHolder 9"/>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en-US" sz="2600">
                <a:latin typeface="Gill Sans MT"/>
              </a:rPr>
              <a:t>Cliquez pour éditer le format du plan de texte</a:t>
            </a:r>
            <a:endParaRPr/>
          </a:p>
          <a:p>
            <a:pPr lvl="1">
              <a:buSzPct val="75000"/>
              <a:buFont typeface="StarSymbol"/>
              <a:buChar char=""/>
            </a:pPr>
            <a:r>
              <a:rPr lang="en-US" sz="2000">
                <a:latin typeface="Gill Sans MT"/>
              </a:rPr>
              <a:t>Second niveau de plan</a:t>
            </a:r>
            <a:endParaRPr/>
          </a:p>
          <a:p>
            <a:pPr lvl="2">
              <a:buSzPct val="45000"/>
              <a:buFont typeface="StarSymbol"/>
              <a:buChar char=""/>
            </a:pPr>
            <a:r>
              <a:rPr lang="en-US">
                <a:latin typeface="Gill Sans MT"/>
              </a:rPr>
              <a:t>Troisième niveau de plan</a:t>
            </a:r>
            <a:endParaRPr/>
          </a:p>
          <a:p>
            <a:pPr lvl="3">
              <a:buSzPct val="75000"/>
              <a:buFont typeface="StarSymbol"/>
              <a:buChar char=""/>
            </a:pPr>
            <a:r>
              <a:rPr lang="en-US" sz="1600">
                <a:latin typeface="Gill Sans MT"/>
              </a:rPr>
              <a:t>Quatrième niveau de plan</a:t>
            </a:r>
            <a:endParaRPr/>
          </a:p>
          <a:p>
            <a:pPr lvl="4">
              <a:buSzPct val="45000"/>
              <a:buFont typeface="StarSymbol"/>
              <a:buChar char=""/>
            </a:pPr>
            <a:r>
              <a:rPr lang="en-US" sz="2000">
                <a:latin typeface="Gill Sans MT"/>
              </a:rPr>
              <a:t>Cinquième niveau de plan</a:t>
            </a:r>
            <a:endParaRPr/>
          </a:p>
          <a:p>
            <a:pPr lvl="5">
              <a:buSzPct val="45000"/>
              <a:buFont typeface="StarSymbol"/>
              <a:buChar char=""/>
            </a:pPr>
            <a:r>
              <a:rPr lang="en-US" sz="2000">
                <a:latin typeface="Gill Sans MT"/>
              </a:rPr>
              <a:t>Sixième niveau de plan</a:t>
            </a:r>
            <a:endParaRPr/>
          </a:p>
          <a:p>
            <a:pPr lvl="6">
              <a:buSzPct val="45000"/>
              <a:buFont typeface="StarSymbol"/>
              <a:buChar char=""/>
            </a:pPr>
            <a:r>
              <a:rPr lang="en-US" sz="2000">
                <a:latin typeface="Gill Sans MT"/>
              </a:rPr>
              <a:t>Septième niveau de plan</a:t>
            </a:r>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2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7.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25.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notesSlide" Target="../notesSlides/notesSlide38.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3.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25.xml"/>
</Relationships>
</file>

<file path=ppt/slides/_rels/slide44.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25.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50.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59.xml"/>
</Relationships>
</file>

<file path=ppt/slides/_rels/slide6.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41.xml"/><Relationship Id="rId3" Type="http://schemas.openxmlformats.org/officeDocument/2006/relationships/notesSlide" Target="../notesSlides/notesSlide6.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0.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9.xml.rels><?xml version="1.0" encoding="UTF-8"?>
<Relationships xmlns="http://schemas.openxmlformats.org/package/2006/relationships"><Relationship Id="rId1" Type="http://schemas.openxmlformats.org/officeDocument/2006/relationships/image" Target="../media/image18.png"/><Relationship Id="rId2" Type="http://schemas.openxmlformats.org/officeDocument/2006/relationships/image" Target="../media/image19.png"/><Relationship Id="rId3"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25.xml"/>
</Relationships>
</file>

<file path=ppt/slides/_rels/slide7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0" name="TextShape 1"/>
          <p:cNvSpPr txBox="1"/>
          <p:nvPr/>
        </p:nvSpPr>
        <p:spPr>
          <a:xfrm>
            <a:off x="1219320" y="3886200"/>
            <a:ext cx="6857640" cy="990360"/>
          </a:xfrm>
          <a:prstGeom prst="rect">
            <a:avLst/>
          </a:prstGeom>
        </p:spPr>
        <p:txBody>
          <a:bodyPr lIns="90000" rIns="90000" tIns="45000" bIns="45000"/>
          <a:p>
            <a:pPr algn="r">
              <a:lnSpc>
                <a:spcPct val="100000"/>
              </a:lnSpc>
            </a:pPr>
            <a:r>
              <a:rPr lang="en-US" sz="3200">
                <a:solidFill>
                  <a:srgbClr val="000000"/>
                </a:solidFill>
                <a:latin typeface="Bookman Old Style"/>
              </a:rPr>
              <a:t>
</a:t>
            </a:r>
            <a:r>
              <a:rPr lang="en-US" sz="3200">
                <a:solidFill>
                  <a:srgbClr val="000000"/>
                </a:solidFill>
                <a:latin typeface="Bookman Old Style"/>
              </a:rPr>
              <a:t>Java EE et les EJB</a:t>
            </a:r>
            <a:endParaRPr/>
          </a:p>
        </p:txBody>
      </p:sp>
      <p:sp>
        <p:nvSpPr>
          <p:cNvPr id="181" name="TextShape 2"/>
          <p:cNvSpPr txBox="1"/>
          <p:nvPr/>
        </p:nvSpPr>
        <p:spPr>
          <a:xfrm>
            <a:off x="1219320" y="5124600"/>
            <a:ext cx="6857640" cy="533160"/>
          </a:xfrm>
          <a:prstGeom prst="rect">
            <a:avLst/>
          </a:prstGeom>
        </p:spPr>
        <p:txBody>
          <a:bodyPr lIns="90000" rIns="90000" tIns="45000" bIns="45000"/>
          <a:p>
            <a:pPr>
              <a:lnSpc>
                <a:spcPct val="100000"/>
              </a:lnSpc>
            </a:pPr>
            <a:r>
              <a:rPr lang="fr-FR" sz="2000">
                <a:solidFill>
                  <a:srgbClr val="464653"/>
                </a:solidFill>
                <a:latin typeface="Bookman Old Style"/>
              </a:rPr>
              <a:t>Maxime Lefrançois (</a:t>
            </a:r>
            <a:r>
              <a:rPr lang="fr-FR" sz="2000" u="sng">
                <a:solidFill>
                  <a:srgbClr val="b292ca"/>
                </a:solidFill>
                <a:latin typeface="Bookman Old Style"/>
              </a:rPr>
              <a:t>maxime.lefrancois@inria.fr</a:t>
            </a:r>
            <a:r>
              <a:rPr lang="fr-FR" sz="2000">
                <a:solidFill>
                  <a:srgbClr val="464653"/>
                </a:solidFill>
                <a:latin typeface="Bookman Old Style"/>
              </a:rPr>
              <a:t>),</a:t>
            </a:r>
            <a:endParaRPr/>
          </a:p>
          <a:p>
            <a:pPr>
              <a:lnSpc>
                <a:spcPct val="100000"/>
              </a:lnSpc>
            </a:pPr>
            <a:r>
              <a:rPr lang="fr-FR" sz="2000">
                <a:solidFill>
                  <a:srgbClr val="464653"/>
                </a:solidFill>
                <a:latin typeface="Bookman Old Style"/>
              </a:rPr>
              <a:t>modifié du cours de Michel Buffa et Richard Grin</a:t>
            </a:r>
            <a:endParaRPr/>
          </a:p>
          <a:p>
            <a:pPr>
              <a:lnSpc>
                <a:spcPct val="100000"/>
              </a:lnSpc>
            </a:pPr>
            <a:endParaRPr/>
          </a:p>
          <a:p>
            <a:pPr>
              <a:lnSpc>
                <a:spcPct val="100000"/>
              </a:lnSpc>
            </a:pP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9"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Java EE 6 Web profile</a:t>
            </a:r>
            <a:endParaRPr/>
          </a:p>
        </p:txBody>
      </p:sp>
      <p:sp>
        <p:nvSpPr>
          <p:cNvPr id="250" name="TextShape 2"/>
          <p:cNvSpPr txBox="1"/>
          <p:nvPr/>
        </p:nvSpPr>
        <p:spPr>
          <a:xfrm>
            <a:off x="685800" y="1143000"/>
            <a:ext cx="8000640" cy="550044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Java EE 6 propose ce qu’on appelle « un web profile »</a:t>
            </a:r>
            <a:endParaRPr/>
          </a:p>
          <a:p>
            <a:pPr lvl="1">
              <a:lnSpc>
                <a:spcPct val="100000"/>
              </a:lnSpc>
              <a:buSzPct val="76000"/>
              <a:buFont typeface="Wingdings 3" charset="2"/>
              <a:buChar char=""/>
            </a:pPr>
            <a:r>
              <a:rPr lang="en-US" sz="2300">
                <a:solidFill>
                  <a:srgbClr val="464653"/>
                </a:solidFill>
                <a:latin typeface="Gill Sans MT"/>
              </a:rPr>
              <a:t>Un sous-ensemble de java EE pour le développement d’application web simples</a:t>
            </a:r>
            <a:endParaRPr/>
          </a:p>
          <a:p>
            <a:pPr>
              <a:lnSpc>
                <a:spcPct val="100000"/>
              </a:lnSpc>
              <a:buSzPct val="76000"/>
              <a:buFont typeface="Wingdings 3" charset="2"/>
              <a:buChar char=""/>
            </a:pPr>
            <a:r>
              <a:rPr lang="en-US" sz="2600">
                <a:solidFill>
                  <a:srgbClr val="000000"/>
                </a:solidFill>
                <a:latin typeface="Gill Sans MT"/>
              </a:rPr>
              <a:t>Dans ce web profile on propose :</a:t>
            </a:r>
            <a:endParaRPr/>
          </a:p>
          <a:p>
            <a:pPr lvl="1">
              <a:lnSpc>
                <a:spcPct val="100000"/>
              </a:lnSpc>
              <a:buSzPct val="76000"/>
              <a:buFont typeface="Wingdings 3" charset="2"/>
              <a:buChar char=""/>
            </a:pPr>
            <a:r>
              <a:rPr lang="en-US" sz="2300">
                <a:solidFill>
                  <a:srgbClr val="464653"/>
                </a:solidFill>
                <a:latin typeface="Gill Sans MT"/>
              </a:rPr>
              <a:t>Vue : JSP ou facelets/JSF2</a:t>
            </a:r>
            <a:endParaRPr/>
          </a:p>
          <a:p>
            <a:pPr lvl="1">
              <a:lnSpc>
                <a:spcPct val="100000"/>
              </a:lnSpc>
              <a:buSzPct val="76000"/>
              <a:buFont typeface="Wingdings 3" charset="2"/>
              <a:buChar char=""/>
            </a:pPr>
            <a:r>
              <a:rPr lang="en-US" sz="2300">
                <a:solidFill>
                  <a:srgbClr val="464653"/>
                </a:solidFill>
                <a:latin typeface="Gill Sans MT"/>
              </a:rPr>
              <a:t>Contrôleur web : Servlets ou web service</a:t>
            </a:r>
            <a:endParaRPr/>
          </a:p>
          <a:p>
            <a:pPr lvl="1">
              <a:lnSpc>
                <a:spcPct val="100000"/>
              </a:lnSpc>
              <a:buSzPct val="76000"/>
              <a:buFont typeface="Wingdings 3" charset="2"/>
              <a:buChar char=""/>
            </a:pPr>
            <a:r>
              <a:rPr lang="en-US" sz="2300">
                <a:solidFill>
                  <a:srgbClr val="464653"/>
                </a:solidFill>
                <a:latin typeface="Gill Sans MT"/>
              </a:rPr>
              <a:t>Composant métier : EJB type session + managed beans + classes java standard,</a:t>
            </a:r>
            <a:endParaRPr/>
          </a:p>
          <a:p>
            <a:pPr lvl="1">
              <a:lnSpc>
                <a:spcPct val="100000"/>
              </a:lnSpc>
              <a:buSzPct val="76000"/>
              <a:buFont typeface="Wingdings 3" charset="2"/>
              <a:buChar char=""/>
            </a:pPr>
            <a:r>
              <a:rPr lang="en-US" sz="2300">
                <a:solidFill>
                  <a:srgbClr val="464653"/>
                </a:solidFill>
                <a:latin typeface="Gill Sans MT"/>
              </a:rPr>
              <a:t>Accès aux données dans une BD via JPA2/EJB type entity</a:t>
            </a:r>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1"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Java EE 6 Web profile</a:t>
            </a:r>
            <a:endParaRPr/>
          </a:p>
        </p:txBody>
      </p:sp>
      <p:sp>
        <p:nvSpPr>
          <p:cNvPr id="252" name="TextShape 2"/>
          <p:cNvSpPr txBox="1"/>
          <p:nvPr/>
        </p:nvSpPr>
        <p:spPr>
          <a:xfrm>
            <a:off x="457200" y="1219320"/>
            <a:ext cx="8229240" cy="4937400"/>
          </a:xfrm>
          <a:prstGeom prst="rect">
            <a:avLst/>
          </a:prstGeom>
        </p:spPr>
        <p:txBody>
          <a:bodyPr lIns="90000" rIns="90000" tIns="45000" bIns="45000"/>
          <a:p>
            <a:endParaRPr/>
          </a:p>
        </p:txBody>
      </p:sp>
      <p:pic>
        <p:nvPicPr>
          <p:cNvPr id="253" name="Picture 2" descr=""/>
          <p:cNvPicPr/>
          <p:nvPr/>
        </p:nvPicPr>
        <p:blipFill>
          <a:blip r:embed="rId1"/>
          <a:srcRect l="0" t="8875" r="0" b="0"/>
          <a:stretch>
            <a:fillRect/>
          </a:stretch>
        </p:blipFill>
        <p:spPr>
          <a:xfrm>
            <a:off x="500040" y="1285920"/>
            <a:ext cx="8365680" cy="5214600"/>
          </a:xfrm>
          <a:prstGeom prst="rect">
            <a:avLst/>
          </a:prstGeom>
          <a:ln w="9360">
            <a:noFill/>
          </a:ln>
        </p:spPr>
      </p:pic>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4"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Java EE 6 Web profile: EJB Lite</a:t>
            </a:r>
            <a:endParaRPr/>
          </a:p>
        </p:txBody>
      </p:sp>
      <p:sp>
        <p:nvSpPr>
          <p:cNvPr id="255" name="TextShape 2"/>
          <p:cNvSpPr txBox="1"/>
          <p:nvPr/>
        </p:nvSpPr>
        <p:spPr>
          <a:xfrm>
            <a:off x="457200" y="1219320"/>
            <a:ext cx="8229240" cy="4937400"/>
          </a:xfrm>
          <a:prstGeom prst="rect">
            <a:avLst/>
          </a:prstGeom>
        </p:spPr>
        <p:txBody>
          <a:bodyPr lIns="90000" rIns="90000" tIns="45000" bIns="45000"/>
          <a:p>
            <a:endParaRPr/>
          </a:p>
        </p:txBody>
      </p:sp>
      <p:pic>
        <p:nvPicPr>
          <p:cNvPr id="256" name="Picture 2" descr=""/>
          <p:cNvPicPr/>
          <p:nvPr/>
        </p:nvPicPr>
        <p:blipFill>
          <a:blip r:embed="rId1"/>
          <a:srcRect l="0" t="9074" r="0" b="18846"/>
          <a:stretch>
            <a:fillRect/>
          </a:stretch>
        </p:blipFill>
        <p:spPr>
          <a:xfrm>
            <a:off x="714240" y="1643040"/>
            <a:ext cx="6978240" cy="4246200"/>
          </a:xfrm>
          <a:prstGeom prst="rect">
            <a:avLst/>
          </a:prstGeom>
          <a:ln w="9360">
            <a:noFill/>
          </a:ln>
        </p:spPr>
      </p:pic>
    </p:spTree>
  </p:cSld>
  <p:timing>
    <p:tnLst>
      <p:par>
        <p:cTn id="53" dur="indefinite" restart="never" nodeType="tmRoot">
          <p:childTnLst>
            <p:seq>
              <p:cTn id="5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7" name="TextShape 1"/>
          <p:cNvSpPr txBox="1"/>
          <p:nvPr/>
        </p:nvSpPr>
        <p:spPr>
          <a:xfrm>
            <a:off x="1219320" y="2971800"/>
            <a:ext cx="6857640" cy="1066320"/>
          </a:xfrm>
          <a:prstGeom prst="rect">
            <a:avLst/>
          </a:prstGeom>
        </p:spPr>
        <p:txBody>
          <a:bodyPr lIns="90000" rIns="90000" tIns="45000" bIns="45000"/>
          <a:p>
            <a:pPr algn="r">
              <a:lnSpc>
                <a:spcPct val="100000"/>
              </a:lnSpc>
            </a:pPr>
            <a:r>
              <a:rPr lang="en-US" sz="3200">
                <a:solidFill>
                  <a:srgbClr val="dde9ec"/>
                </a:solidFill>
                <a:latin typeface="Bookman Old Style"/>
              </a:rPr>
              <a:t>EJB : les fondamentaux</a:t>
            </a:r>
            <a:endParaRPr/>
          </a:p>
        </p:txBody>
      </p:sp>
      <p:sp>
        <p:nvSpPr>
          <p:cNvPr id="258" name="TextShape 2"/>
          <p:cNvSpPr txBox="1"/>
          <p:nvPr/>
        </p:nvSpPr>
        <p:spPr>
          <a:xfrm>
            <a:off x="1295280" y="4267080"/>
            <a:ext cx="6781320" cy="1142640"/>
          </a:xfrm>
          <a:prstGeom prst="rect">
            <a:avLst/>
          </a:prstGeom>
        </p:spPr>
        <p:txBody>
          <a:bodyPr lIns="90000" rIns="90000" tIns="45000" bIns="45000"/>
          <a:p>
            <a:pPr algn="r">
              <a:lnSpc>
                <a:spcPct val="100000"/>
              </a:lnSpc>
            </a:pPr>
            <a:r>
              <a:rPr lang="en-US" sz="2000">
                <a:solidFill>
                  <a:srgbClr val="ffffff"/>
                </a:solidFill>
                <a:latin typeface="Gill Sans MT"/>
              </a:rPr>
              <a:t>JSR-318 Enterprise JavaBeans Specification (626 pages)</a:t>
            </a:r>
            <a:endParaRPr/>
          </a:p>
          <a:p>
            <a:pPr algn="r">
              <a:lnSpc>
                <a:spcPct val="100000"/>
              </a:lnSpc>
            </a:pPr>
            <a:endParaRPr/>
          </a:p>
        </p:txBody>
      </p:sp>
      <p:sp>
        <p:nvSpPr>
          <p:cNvPr id="259" name="TextShape 3"/>
          <p:cNvSpPr txBox="1"/>
          <p:nvPr/>
        </p:nvSpPr>
        <p:spPr>
          <a:xfrm>
            <a:off x="1069920" y="6355080"/>
            <a:ext cx="1520640" cy="365400"/>
          </a:xfrm>
          <a:prstGeom prst="rect">
            <a:avLst/>
          </a:prstGeom>
        </p:spPr>
        <p:txBody>
          <a:bodyPr lIns="90000" rIns="90000" tIns="45000" bIns="45000"/>
          <a:p>
            <a:pPr>
              <a:lnSpc>
                <a:spcPct val="100000"/>
              </a:lnSpc>
            </a:pPr>
            <a:fld id="{00B78EE3-B8F2-44CC-837F-52A780856C27}" type="slidenum">
              <a:rPr lang="fr-FR" sz="1400">
                <a:solidFill>
                  <a:srgbClr val="dde9ec"/>
                </a:solidFill>
                <a:latin typeface="Arial"/>
              </a:rPr>
              <a:t>&lt;numéro&gt;</a:t>
            </a:fld>
            <a:endParaRPr/>
          </a:p>
        </p:txBody>
      </p:sp>
    </p:spTree>
  </p:cSld>
  <p:timing>
    <p:tnLst>
      <p:par>
        <p:cTn id="55" dur="indefinite" restart="never" nodeType="tmRoot">
          <p:childTnLst>
            <p:seq>
              <p:cTn id="5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0"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Enterprise JavaBeans (EJB)</a:t>
            </a:r>
            <a:endParaRPr/>
          </a:p>
        </p:txBody>
      </p:sp>
      <p:sp>
        <p:nvSpPr>
          <p:cNvPr id="261" name="TextShape 2"/>
          <p:cNvSpPr txBox="1"/>
          <p:nvPr/>
        </p:nvSpPr>
        <p:spPr>
          <a:xfrm>
            <a:off x="685800" y="1196640"/>
            <a:ext cx="8000640" cy="518436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Le standard EJB est une architecture de composants pour des composants serveur écrits en java.</a:t>
            </a:r>
            <a:endParaRPr/>
          </a:p>
          <a:p>
            <a:pPr lvl="1">
              <a:lnSpc>
                <a:spcPct val="100000"/>
              </a:lnSpc>
              <a:buSzPct val="76000"/>
              <a:buFont typeface="Wingdings" charset="2"/>
              <a:buAutoNum type="arabicPeriod"/>
            </a:pPr>
            <a:r>
              <a:rPr lang="en-US" sz="2300">
                <a:solidFill>
                  <a:srgbClr val="464653"/>
                </a:solidFill>
                <a:latin typeface="Gill Sans MT"/>
              </a:rPr>
              <a:t>Adopté par l'industrie</a:t>
            </a:r>
            <a:endParaRPr/>
          </a:p>
          <a:p>
            <a:pPr lvl="1">
              <a:lnSpc>
                <a:spcPct val="100000"/>
              </a:lnSpc>
              <a:buSzPct val="76000"/>
              <a:buFont typeface="Wingdings" charset="2"/>
              <a:buAutoNum type="arabicPeriod"/>
            </a:pPr>
            <a:r>
              <a:rPr lang="en-US" sz="2300">
                <a:solidFill>
                  <a:srgbClr val="464653"/>
                </a:solidFill>
                <a:latin typeface="Gill Sans MT"/>
              </a:rPr>
              <a:t>Permet d'implémenter des "objets métier" d'une manière propre et réutilisable</a:t>
            </a:r>
            <a:endParaRPr/>
          </a:p>
          <a:p>
            <a:pPr lvl="1">
              <a:lnSpc>
                <a:spcPct val="100000"/>
              </a:lnSpc>
              <a:buSzPct val="76000"/>
              <a:buFont typeface="Wingdings" charset="2"/>
              <a:buAutoNum type="arabicPeriod"/>
            </a:pPr>
            <a:r>
              <a:rPr lang="en-US" sz="2300">
                <a:solidFill>
                  <a:srgbClr val="464653"/>
                </a:solidFill>
                <a:latin typeface="Gill Sans MT"/>
              </a:rPr>
              <a:t>Portable facilement</a:t>
            </a:r>
            <a:endParaRPr/>
          </a:p>
          <a:p>
            <a:pPr lvl="1">
              <a:lnSpc>
                <a:spcPct val="100000"/>
              </a:lnSpc>
              <a:buSzPct val="76000"/>
              <a:buFont typeface="Wingdings" charset="2"/>
              <a:buAutoNum type="arabicPeriod"/>
            </a:pPr>
            <a:r>
              <a:rPr lang="en-US" sz="2300">
                <a:solidFill>
                  <a:srgbClr val="464653"/>
                </a:solidFill>
                <a:latin typeface="Gill Sans MT"/>
              </a:rPr>
              <a:t>Rapid Application Development (RAD)</a:t>
            </a:r>
            <a:endParaRPr/>
          </a:p>
          <a:p>
            <a:pPr>
              <a:lnSpc>
                <a:spcPct val="100000"/>
              </a:lnSpc>
              <a:buSzPct val="76000"/>
              <a:buFont typeface="Wingdings 3" charset="2"/>
              <a:buChar char=""/>
            </a:pPr>
            <a:r>
              <a:rPr lang="en-US" sz="2600">
                <a:solidFill>
                  <a:srgbClr val="000000"/>
                </a:solidFill>
                <a:latin typeface="Gill Sans MT"/>
              </a:rPr>
              <a:t>EJB signifie deux choses :</a:t>
            </a:r>
            <a:endParaRPr/>
          </a:p>
          <a:p>
            <a:pPr lvl="1">
              <a:lnSpc>
                <a:spcPct val="100000"/>
              </a:lnSpc>
              <a:buSzPct val="76000"/>
              <a:buFont typeface="Wingdings" charset="2"/>
              <a:buAutoNum type="arabicPeriod"/>
            </a:pPr>
            <a:r>
              <a:rPr lang="en-US" sz="2300">
                <a:solidFill>
                  <a:srgbClr val="464653"/>
                </a:solidFill>
                <a:latin typeface="Gill Sans MT"/>
              </a:rPr>
              <a:t>Une spécification</a:t>
            </a:r>
            <a:endParaRPr/>
          </a:p>
          <a:p>
            <a:pPr lvl="1">
              <a:lnSpc>
                <a:spcPct val="100000"/>
              </a:lnSpc>
              <a:buSzPct val="76000"/>
              <a:buFont typeface="Wingdings" charset="2"/>
              <a:buAutoNum type="arabicPeriod"/>
            </a:pPr>
            <a:r>
              <a:rPr lang="en-US" sz="2300">
                <a:solidFill>
                  <a:srgbClr val="464653"/>
                </a:solidFill>
                <a:latin typeface="Gill Sans MT"/>
              </a:rPr>
              <a:t>Un ensemble d'interfaces</a:t>
            </a:r>
            <a:endParaRPr/>
          </a:p>
        </p:txBody>
      </p:sp>
      <p:sp>
        <p:nvSpPr>
          <p:cNvPr id="262" name="TextShape 3"/>
          <p:cNvSpPr txBox="1"/>
          <p:nvPr/>
        </p:nvSpPr>
        <p:spPr>
          <a:xfrm>
            <a:off x="612720" y="6356520"/>
            <a:ext cx="1980720" cy="365400"/>
          </a:xfrm>
          <a:prstGeom prst="rect">
            <a:avLst/>
          </a:prstGeom>
        </p:spPr>
        <p:txBody>
          <a:bodyPr lIns="90000" rIns="90000" tIns="45000" bIns="45000"/>
          <a:p>
            <a:pPr>
              <a:lnSpc>
                <a:spcPct val="100000"/>
              </a:lnSpc>
            </a:pPr>
            <a:fld id="{30FDC295-693F-4176-A832-74D8C8F65744}" type="slidenum">
              <a:rPr lang="fr-FR" sz="1400">
                <a:solidFill>
                  <a:srgbClr val="464653"/>
                </a:solidFill>
                <a:latin typeface="Arial"/>
              </a:rPr>
              <a:t>&lt;numéro&gt;</a:t>
            </a:fld>
            <a:endParaRPr/>
          </a:p>
        </p:txBody>
      </p:sp>
    </p:spTree>
  </p:cSld>
  <p:timing>
    <p:tnLst>
      <p:par>
        <p:cTn id="57" dur="indefinite" restart="never" nodeType="tmRoot">
          <p:childTnLst>
            <p:seq>
              <p:cTn id="5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3"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Enterprise Java Bean</a:t>
            </a:r>
            <a:endParaRPr/>
          </a:p>
        </p:txBody>
      </p:sp>
      <p:sp>
        <p:nvSpPr>
          <p:cNvPr id="264" name="TextShape 2"/>
          <p:cNvSpPr txBox="1"/>
          <p:nvPr/>
        </p:nvSpPr>
        <p:spPr>
          <a:xfrm>
            <a:off x="683640" y="1340640"/>
            <a:ext cx="8352720" cy="489636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Les EJB</a:t>
            </a:r>
            <a:r>
              <a:rPr lang="en-US" sz="2600">
                <a:solidFill>
                  <a:srgbClr val="000000"/>
                </a:solidFill>
                <a:latin typeface="Gill Sans MT"/>
              </a:rPr>
              <a:t>
</a:t>
            </a:r>
            <a:r>
              <a:rPr i="1" lang="en-US" sz="2600">
                <a:solidFill>
                  <a:srgbClr val="c00000"/>
                </a:solidFill>
                <a:latin typeface="Gill Sans MT"/>
              </a:rPr>
              <a:t>facilitent la création d'applications distribuées pour les entreprises.</a:t>
            </a:r>
            <a:endParaRPr/>
          </a:p>
          <a:p>
            <a:pPr lvl="1">
              <a:lnSpc>
                <a:spcPct val="100000"/>
              </a:lnSpc>
              <a:buSzPct val="76000"/>
              <a:buFont typeface="Wingdings 3" charset="2"/>
              <a:buChar char=""/>
            </a:pPr>
            <a:r>
              <a:rPr lang="en-US" sz="2800">
                <a:solidFill>
                  <a:srgbClr val="464653"/>
                </a:solidFill>
                <a:latin typeface="Gill Sans MT"/>
              </a:rPr>
              <a:t>S’occupent du traitement métier de l’application</a:t>
            </a:r>
            <a:endParaRPr/>
          </a:p>
          <a:p>
            <a:pPr lvl="1">
              <a:lnSpc>
                <a:spcPct val="100000"/>
              </a:lnSpc>
              <a:buSzPct val="76000"/>
              <a:buFont typeface="Wingdings 3" charset="2"/>
              <a:buChar char=""/>
            </a:pPr>
            <a:r>
              <a:rPr lang="en-US" sz="2800">
                <a:solidFill>
                  <a:srgbClr val="464653"/>
                </a:solidFill>
                <a:latin typeface="Gill Sans MT"/>
              </a:rPr>
              <a:t>Permettent aux développeurs de se concentrer sur les traitements orientés métiers </a:t>
            </a:r>
            <a:endParaRPr/>
          </a:p>
          <a:p>
            <a:pPr lvl="1">
              <a:lnSpc>
                <a:spcPct val="100000"/>
              </a:lnSpc>
              <a:buSzPct val="76000"/>
              <a:buFont typeface="Wingdings 3" charset="2"/>
              <a:buChar char=""/>
            </a:pPr>
            <a:r>
              <a:rPr lang="en-US" sz="2800">
                <a:solidFill>
                  <a:srgbClr val="464653"/>
                </a:solidFill>
                <a:latin typeface="Gill Sans MT"/>
              </a:rPr>
              <a:t>Sont réutilisables, assemblables</a:t>
            </a:r>
            <a:endParaRPr/>
          </a:p>
        </p:txBody>
      </p:sp>
      <p:sp>
        <p:nvSpPr>
          <p:cNvPr id="265" name="TextShape 3"/>
          <p:cNvSpPr txBox="1"/>
          <p:nvPr/>
        </p:nvSpPr>
        <p:spPr>
          <a:xfrm>
            <a:off x="8174880" y="2160"/>
            <a:ext cx="761760" cy="365400"/>
          </a:xfrm>
          <a:prstGeom prst="rect">
            <a:avLst/>
          </a:prstGeom>
        </p:spPr>
        <p:txBody>
          <a:bodyPr lIns="90000" rIns="90000" tIns="45000" bIns="45000"/>
          <a:p>
            <a:pPr>
              <a:lnSpc>
                <a:spcPct val="100000"/>
              </a:lnSpc>
            </a:pPr>
            <a:fld id="{57CAE9D1-5E23-4FBA-800C-6C7C229B86C1}" type="slidenum">
              <a:rPr lang="fr-FR" sz="1400">
                <a:solidFill>
                  <a:srgbClr val="464653"/>
                </a:solidFill>
                <a:latin typeface="Arial"/>
              </a:rPr>
              <a:t>&lt;numéro&gt;</a:t>
            </a:fld>
            <a:endParaRPr/>
          </a:p>
        </p:txBody>
      </p:sp>
    </p:spTree>
  </p:cSld>
  <p:timing>
    <p:tnLst>
      <p:par>
        <p:cTn id="59" dur="indefinite" restart="never" nodeType="tmRoot">
          <p:childTnLst>
            <p:seq>
              <p:cTn id="6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6" name="TextShape 1"/>
          <p:cNvSpPr txBox="1"/>
          <p:nvPr/>
        </p:nvSpPr>
        <p:spPr>
          <a:xfrm>
            <a:off x="507960" y="177840"/>
            <a:ext cx="8457840" cy="586440"/>
          </a:xfrm>
          <a:prstGeom prst="rect">
            <a:avLst/>
          </a:prstGeom>
        </p:spPr>
        <p:txBody>
          <a:bodyPr lIns="90000" rIns="90000" tIns="45000" bIns="45000" anchor="b"/>
          <a:p>
            <a:pPr>
              <a:lnSpc>
                <a:spcPct val="100000"/>
              </a:lnSpc>
            </a:pPr>
            <a:r>
              <a:rPr lang="en-US" sz="3200">
                <a:solidFill>
                  <a:srgbClr val="464653"/>
                </a:solidFill>
                <a:latin typeface="Bookman Old Style"/>
              </a:rPr>
              <a:t>Rôle du conteneur</a:t>
            </a:r>
            <a:endParaRPr/>
          </a:p>
        </p:txBody>
      </p:sp>
      <p:sp>
        <p:nvSpPr>
          <p:cNvPr id="267"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Composants d’un serveur d’application</a:t>
            </a:r>
            <a:endParaRPr/>
          </a:p>
          <a:p>
            <a:pPr>
              <a:lnSpc>
                <a:spcPct val="100000"/>
              </a:lnSpc>
              <a:buSzPct val="76000"/>
              <a:buFont typeface="Wingdings 3" charset="2"/>
              <a:buChar char=""/>
            </a:pPr>
            <a:r>
              <a:rPr lang="en-US" sz="2600">
                <a:solidFill>
                  <a:srgbClr val="000000"/>
                </a:solidFill>
                <a:latin typeface="Gill Sans MT"/>
              </a:rPr>
              <a:t>Les appels aux méthodes par les clients de l’EJB sont interceptés par le conteneur d’EJB</a:t>
            </a:r>
            <a:endParaRPr/>
          </a:p>
          <a:p>
            <a:pPr lvl="1">
              <a:lnSpc>
                <a:spcPct val="100000"/>
              </a:lnSpc>
              <a:buSzPct val="76000"/>
              <a:buFont typeface="Wingdings 3" charset="2"/>
              <a:buChar char=""/>
            </a:pPr>
            <a:r>
              <a:rPr lang="en-US" sz="2300">
                <a:solidFill>
                  <a:srgbClr val="464653"/>
                </a:solidFill>
                <a:latin typeface="Gill Sans MT"/>
              </a:rPr>
              <a:t>Cycle de vie du bean</a:t>
            </a:r>
            <a:endParaRPr/>
          </a:p>
          <a:p>
            <a:pPr lvl="1">
              <a:lnSpc>
                <a:spcPct val="100000"/>
              </a:lnSpc>
              <a:buSzPct val="76000"/>
              <a:buFont typeface="Wingdings 3" charset="2"/>
              <a:buChar char=""/>
            </a:pPr>
            <a:r>
              <a:rPr lang="en-US" sz="2300">
                <a:solidFill>
                  <a:srgbClr val="464653"/>
                </a:solidFill>
                <a:latin typeface="Gill Sans MT"/>
              </a:rPr>
              <a:t>Injection de dépendance</a:t>
            </a:r>
            <a:endParaRPr/>
          </a:p>
          <a:p>
            <a:pPr lvl="1">
              <a:lnSpc>
                <a:spcPct val="100000"/>
              </a:lnSpc>
              <a:buSzPct val="76000"/>
              <a:buFont typeface="Wingdings 3" charset="2"/>
              <a:buChar char=""/>
            </a:pPr>
            <a:r>
              <a:rPr lang="en-US" sz="2300">
                <a:solidFill>
                  <a:srgbClr val="464653"/>
                </a:solidFill>
                <a:latin typeface="Gill Sans MT"/>
              </a:rPr>
              <a:t>Accès au bean, communication à distance</a:t>
            </a:r>
            <a:endParaRPr/>
          </a:p>
          <a:p>
            <a:pPr lvl="1">
              <a:lnSpc>
                <a:spcPct val="100000"/>
              </a:lnSpc>
              <a:buSzPct val="76000"/>
              <a:buFont typeface="Wingdings 3" charset="2"/>
              <a:buChar char=""/>
            </a:pPr>
            <a:r>
              <a:rPr lang="en-US" sz="2300">
                <a:solidFill>
                  <a:srgbClr val="464653"/>
                </a:solidFill>
                <a:latin typeface="Gill Sans MT"/>
              </a:rPr>
              <a:t>Sécurité d’accès</a:t>
            </a:r>
            <a:endParaRPr/>
          </a:p>
          <a:p>
            <a:pPr lvl="1">
              <a:lnSpc>
                <a:spcPct val="100000"/>
              </a:lnSpc>
              <a:buSzPct val="76000"/>
              <a:buFont typeface="Wingdings 3" charset="2"/>
              <a:buChar char=""/>
            </a:pPr>
            <a:r>
              <a:rPr lang="en-US" sz="2300">
                <a:solidFill>
                  <a:srgbClr val="464653"/>
                </a:solidFill>
                <a:latin typeface="Gill Sans MT"/>
              </a:rPr>
              <a:t>Accès concurrents</a:t>
            </a:r>
            <a:endParaRPr/>
          </a:p>
          <a:p>
            <a:pPr lvl="1">
              <a:lnSpc>
                <a:spcPct val="100000"/>
              </a:lnSpc>
              <a:buSzPct val="76000"/>
              <a:buFont typeface="Wingdings 3" charset="2"/>
              <a:buChar char=""/>
            </a:pPr>
            <a:r>
              <a:rPr lang="en-US" sz="2300">
                <a:solidFill>
                  <a:srgbClr val="464653"/>
                </a:solidFill>
                <a:latin typeface="Gill Sans MT"/>
              </a:rPr>
              <a:t>Transactions, …</a:t>
            </a:r>
            <a:endParaRPr/>
          </a:p>
        </p:txBody>
      </p:sp>
      <p:sp>
        <p:nvSpPr>
          <p:cNvPr id="268" name="TextShape 3"/>
          <p:cNvSpPr txBox="1"/>
          <p:nvPr/>
        </p:nvSpPr>
        <p:spPr>
          <a:xfrm>
            <a:off x="612720" y="6356520"/>
            <a:ext cx="1980720" cy="365400"/>
          </a:xfrm>
          <a:prstGeom prst="rect">
            <a:avLst/>
          </a:prstGeom>
        </p:spPr>
        <p:txBody>
          <a:bodyPr lIns="90000" rIns="90000" tIns="45000" bIns="45000"/>
          <a:p>
            <a:pPr>
              <a:lnSpc>
                <a:spcPct val="100000"/>
              </a:lnSpc>
            </a:pPr>
            <a:fld id="{288798BC-2551-4552-A1EC-3907B7DBB047}" type="slidenum">
              <a:rPr lang="fr-FR" sz="1400">
                <a:solidFill>
                  <a:srgbClr val="464653"/>
                </a:solidFill>
                <a:latin typeface="Arial"/>
              </a:rPr>
              <a:t>&lt;numéro&gt;</a:t>
            </a:fld>
            <a:endParaRPr/>
          </a:p>
        </p:txBody>
      </p:sp>
    </p:spTree>
  </p:cSld>
  <p:timing>
    <p:tnLst>
      <p:par>
        <p:cTn id="61" dur="indefinite" restart="never" nodeType="tmRoot">
          <p:childTnLst>
            <p:seq>
              <p:cTn id="6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9" name="TextShape 1"/>
          <p:cNvSpPr txBox="1"/>
          <p:nvPr/>
        </p:nvSpPr>
        <p:spPr>
          <a:xfrm>
            <a:off x="507960" y="177840"/>
            <a:ext cx="8457840" cy="586440"/>
          </a:xfrm>
          <a:prstGeom prst="rect">
            <a:avLst/>
          </a:prstGeom>
        </p:spPr>
        <p:txBody>
          <a:bodyPr lIns="90000" rIns="90000" tIns="45000" bIns="45000" anchor="b"/>
          <a:p>
            <a:pPr>
              <a:lnSpc>
                <a:spcPct val="100000"/>
              </a:lnSpc>
            </a:pPr>
            <a:r>
              <a:rPr lang="en-US" sz="3200">
                <a:solidFill>
                  <a:srgbClr val="464653"/>
                </a:solidFill>
                <a:latin typeface="Bookman Old Style"/>
              </a:rPr>
              <a:t>2 Types d’EJB</a:t>
            </a:r>
            <a:endParaRPr/>
          </a:p>
        </p:txBody>
      </p:sp>
      <p:sp>
        <p:nvSpPr>
          <p:cNvPr id="270" name="TextShape 2"/>
          <p:cNvSpPr txBox="1"/>
          <p:nvPr/>
        </p:nvSpPr>
        <p:spPr>
          <a:xfrm>
            <a:off x="457200" y="1219320"/>
            <a:ext cx="8229240" cy="4937400"/>
          </a:xfrm>
          <a:prstGeom prst="rect">
            <a:avLst/>
          </a:prstGeom>
        </p:spPr>
        <p:txBody>
          <a:bodyPr lIns="90000" rIns="90000" tIns="45000" bIns="45000"/>
          <a:p>
            <a:pPr algn="just">
              <a:lnSpc>
                <a:spcPct val="100000"/>
              </a:lnSpc>
              <a:buSzPct val="76000"/>
              <a:buFont typeface="Wingdings 3" charset="2"/>
              <a:buChar char=""/>
            </a:pPr>
            <a:r>
              <a:rPr lang="en-US" sz="2600">
                <a:solidFill>
                  <a:srgbClr val="000000"/>
                </a:solidFill>
                <a:latin typeface="Gill Sans MT"/>
              </a:rPr>
              <a:t>Session Bean</a:t>
            </a:r>
            <a:endParaRPr/>
          </a:p>
          <a:p>
            <a:pPr lvl="1" algn="just">
              <a:lnSpc>
                <a:spcPct val="100000"/>
              </a:lnSpc>
              <a:buSzPct val="76000"/>
              <a:buFont typeface="Wingdings 3" charset="2"/>
              <a:buChar char=""/>
            </a:pPr>
            <a:r>
              <a:rPr lang="en-US" sz="2300">
                <a:solidFill>
                  <a:srgbClr val="464653"/>
                </a:solidFill>
                <a:latin typeface="Gill Sans MT"/>
              </a:rPr>
              <a:t>Modélise un traitement</a:t>
            </a:r>
            <a:endParaRPr/>
          </a:p>
          <a:p>
            <a:pPr lvl="1" algn="just">
              <a:lnSpc>
                <a:spcPct val="100000"/>
              </a:lnSpc>
              <a:buSzPct val="76000"/>
              <a:buFont typeface="Wingdings 3" charset="2"/>
              <a:buChar char=""/>
            </a:pPr>
            <a:r>
              <a:rPr lang="en-US" sz="2300">
                <a:solidFill>
                  <a:srgbClr val="464653"/>
                </a:solidFill>
                <a:latin typeface="Gill Sans MT"/>
              </a:rPr>
              <a:t>Représenté par une classe Java et une interface qui expose certaines méthodes</a:t>
            </a:r>
            <a:endParaRPr/>
          </a:p>
          <a:p>
            <a:pPr algn="just">
              <a:lnSpc>
                <a:spcPct val="100000"/>
              </a:lnSpc>
              <a:buSzPct val="76000"/>
              <a:buFont typeface="Wingdings 3" charset="2"/>
              <a:buChar char=""/>
            </a:pPr>
            <a:r>
              <a:rPr lang="en-US" sz="2600">
                <a:solidFill>
                  <a:srgbClr val="000000"/>
                </a:solidFill>
                <a:latin typeface="Gill Sans MT"/>
              </a:rPr>
              <a:t>Message Driven Bean (MDB)</a:t>
            </a:r>
            <a:endParaRPr/>
          </a:p>
          <a:p>
            <a:pPr lvl="1" algn="just">
              <a:lnSpc>
                <a:spcPct val="100000"/>
              </a:lnSpc>
              <a:buSzPct val="76000"/>
              <a:buFont typeface="Wingdings 3" charset="2"/>
              <a:buChar char=""/>
            </a:pPr>
            <a:r>
              <a:rPr lang="en-US" sz="2300">
                <a:solidFill>
                  <a:srgbClr val="464653"/>
                </a:solidFill>
                <a:latin typeface="Gill Sans MT"/>
              </a:rPr>
              <a:t>Consomme des messages asynchrones envoyés par des clients</a:t>
            </a:r>
            <a:endParaRPr/>
          </a:p>
          <a:p>
            <a:pPr lvl="1" algn="just">
              <a:lnSpc>
                <a:spcPct val="100000"/>
              </a:lnSpc>
              <a:buSzPct val="76000"/>
              <a:buFont typeface="Wingdings 3" charset="2"/>
              <a:buChar char=""/>
            </a:pPr>
            <a:r>
              <a:rPr lang="en-US" sz="2300">
                <a:solidFill>
                  <a:srgbClr val="464653"/>
                </a:solidFill>
                <a:latin typeface="Gill Sans MT"/>
              </a:rPr>
              <a:t>Permettent l’interconnexion avec des systèmes différents (non Java EE) </a:t>
            </a:r>
            <a:endParaRPr/>
          </a:p>
        </p:txBody>
      </p:sp>
      <p:sp>
        <p:nvSpPr>
          <p:cNvPr id="271" name="TextShape 3"/>
          <p:cNvSpPr txBox="1"/>
          <p:nvPr/>
        </p:nvSpPr>
        <p:spPr>
          <a:xfrm>
            <a:off x="612720" y="6356520"/>
            <a:ext cx="1980720" cy="365400"/>
          </a:xfrm>
          <a:prstGeom prst="rect">
            <a:avLst/>
          </a:prstGeom>
        </p:spPr>
        <p:txBody>
          <a:bodyPr lIns="90000" rIns="90000" tIns="45000" bIns="45000"/>
          <a:p>
            <a:pPr>
              <a:lnSpc>
                <a:spcPct val="100000"/>
              </a:lnSpc>
            </a:pPr>
            <a:fld id="{729D32AC-D48A-4B98-AE1D-70800F520D41}" type="slidenum">
              <a:rPr lang="fr-FR" sz="1400">
                <a:solidFill>
                  <a:srgbClr val="464653"/>
                </a:solidFill>
                <a:latin typeface="Arial"/>
              </a:rPr>
              <a:t>&lt;numéro&gt;</a:t>
            </a:fld>
            <a:endParaRPr/>
          </a:p>
        </p:txBody>
      </p:sp>
    </p:spTree>
  </p:cSld>
  <p:timing>
    <p:tnLst>
      <p:par>
        <p:cTn id="63" dur="indefinite" restart="never" nodeType="tmRoot">
          <p:childTnLst>
            <p:seq>
              <p:cTn id="6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2" name="TextShape 1"/>
          <p:cNvSpPr txBox="1"/>
          <p:nvPr/>
        </p:nvSpPr>
        <p:spPr>
          <a:xfrm>
            <a:off x="507960" y="177840"/>
            <a:ext cx="8457840" cy="586440"/>
          </a:xfrm>
          <a:prstGeom prst="rect">
            <a:avLst/>
          </a:prstGeom>
        </p:spPr>
        <p:txBody>
          <a:bodyPr lIns="90000" rIns="90000" tIns="45000" bIns="45000" anchor="b"/>
          <a:p>
            <a:pPr>
              <a:lnSpc>
                <a:spcPct val="100000"/>
              </a:lnSpc>
            </a:pPr>
            <a:r>
              <a:rPr lang="en-US" sz="3200">
                <a:solidFill>
                  <a:srgbClr val="464653"/>
                </a:solidFill>
                <a:latin typeface="Bookman Old Style"/>
              </a:rPr>
              <a:t>Session Bean</a:t>
            </a:r>
            <a:endParaRPr/>
          </a:p>
        </p:txBody>
      </p:sp>
      <p:sp>
        <p:nvSpPr>
          <p:cNvPr id="273" name="TextShape 2"/>
          <p:cNvSpPr txBox="1"/>
          <p:nvPr/>
        </p:nvSpPr>
        <p:spPr>
          <a:xfrm>
            <a:off x="685800" y="1447920"/>
            <a:ext cx="8000640" cy="4933080"/>
          </a:xfrm>
          <a:prstGeom prst="rect">
            <a:avLst/>
          </a:prstGeom>
        </p:spPr>
        <p:txBody>
          <a:bodyPr lIns="90000" rIns="90000" tIns="45000" bIns="45000"/>
          <a:p>
            <a:pPr algn="just">
              <a:lnSpc>
                <a:spcPct val="100000"/>
              </a:lnSpc>
              <a:buSzPct val="76000"/>
              <a:buFont typeface="Wingdings 3" charset="2"/>
              <a:buChar char=""/>
            </a:pPr>
            <a:r>
              <a:rPr lang="en-US" sz="2600">
                <a:solidFill>
                  <a:srgbClr val="000000"/>
                </a:solidFill>
                <a:latin typeface="Gill Sans MT"/>
              </a:rPr>
              <a:t>Modélise un traitement (business process)</a:t>
            </a:r>
            <a:endParaRPr/>
          </a:p>
          <a:p>
            <a:pPr algn="just">
              <a:lnSpc>
                <a:spcPct val="100000"/>
              </a:lnSpc>
              <a:buSzPct val="76000"/>
              <a:buFont typeface="Wingdings 3" charset="2"/>
              <a:buChar char=""/>
            </a:pPr>
            <a:r>
              <a:rPr lang="en-US" sz="2600">
                <a:solidFill>
                  <a:srgbClr val="000000"/>
                </a:solidFill>
                <a:latin typeface="Gill Sans MT"/>
              </a:rPr>
              <a:t>Correspond à un </a:t>
            </a:r>
            <a:r>
              <a:rPr i="1" lang="en-US" sz="2600">
                <a:solidFill>
                  <a:srgbClr val="000000"/>
                </a:solidFill>
                <a:latin typeface="Gill Sans MT"/>
              </a:rPr>
              <a:t>verbe</a:t>
            </a:r>
            <a:r>
              <a:rPr lang="en-US" sz="2600">
                <a:solidFill>
                  <a:srgbClr val="000000"/>
                </a:solidFill>
                <a:latin typeface="Gill Sans MT"/>
              </a:rPr>
              <a:t>, à une </a:t>
            </a:r>
            <a:r>
              <a:rPr i="1" lang="en-US" sz="2600">
                <a:solidFill>
                  <a:srgbClr val="000000"/>
                </a:solidFill>
                <a:latin typeface="Gill Sans MT"/>
              </a:rPr>
              <a:t>action</a:t>
            </a:r>
            <a:endParaRPr/>
          </a:p>
          <a:p>
            <a:pPr algn="just">
              <a:lnSpc>
                <a:spcPct val="100000"/>
              </a:lnSpc>
              <a:buSzPct val="76000"/>
              <a:buFont typeface="Wingdings 3" charset="2"/>
              <a:buChar char=""/>
            </a:pPr>
            <a:r>
              <a:rPr lang="en-US" sz="2600">
                <a:solidFill>
                  <a:srgbClr val="000000"/>
                </a:solidFill>
                <a:latin typeface="Gill Sans MT"/>
              </a:rPr>
              <a:t>Ex : gestion de compte bancaire, affichage de catalogue de produit, vérifieur de données bancaires, gestionnaire de prix…</a:t>
            </a:r>
            <a:endParaRPr/>
          </a:p>
          <a:p>
            <a:pPr algn="just">
              <a:lnSpc>
                <a:spcPct val="100000"/>
              </a:lnSpc>
              <a:buSzPct val="76000"/>
              <a:buFont typeface="Wingdings 3" charset="2"/>
              <a:buChar char=""/>
            </a:pPr>
            <a:r>
              <a:rPr lang="en-US" sz="2600">
                <a:solidFill>
                  <a:srgbClr val="000000"/>
                </a:solidFill>
                <a:latin typeface="Gill Sans MT"/>
              </a:rPr>
              <a:t>Les actions impliquent des calculs, des accès à une base de données, consulter un service externe (appel téléphonique, etc.)</a:t>
            </a:r>
            <a:endParaRPr/>
          </a:p>
          <a:p>
            <a:pPr algn="just">
              <a:lnSpc>
                <a:spcPct val="100000"/>
              </a:lnSpc>
              <a:buSzPct val="76000"/>
              <a:buFont typeface="Wingdings 3" charset="2"/>
              <a:buChar char=""/>
            </a:pPr>
            <a:r>
              <a:rPr lang="en-US" sz="2600">
                <a:solidFill>
                  <a:srgbClr val="000000"/>
                </a:solidFill>
                <a:latin typeface="Gill Sans MT"/>
              </a:rPr>
              <a:t>Souvent client d'autres Beans</a:t>
            </a:r>
            <a:endParaRPr/>
          </a:p>
        </p:txBody>
      </p:sp>
      <p:sp>
        <p:nvSpPr>
          <p:cNvPr id="274" name="TextShape 3"/>
          <p:cNvSpPr txBox="1"/>
          <p:nvPr/>
        </p:nvSpPr>
        <p:spPr>
          <a:xfrm>
            <a:off x="612720" y="6356520"/>
            <a:ext cx="1980720" cy="365400"/>
          </a:xfrm>
          <a:prstGeom prst="rect">
            <a:avLst/>
          </a:prstGeom>
        </p:spPr>
        <p:txBody>
          <a:bodyPr lIns="90000" rIns="90000" tIns="45000" bIns="45000"/>
          <a:p>
            <a:pPr>
              <a:lnSpc>
                <a:spcPct val="100000"/>
              </a:lnSpc>
            </a:pPr>
            <a:fld id="{5149D328-1BB2-4791-B7EC-ACC000530D45}" type="slidenum">
              <a:rPr lang="fr-FR" sz="1400">
                <a:solidFill>
                  <a:srgbClr val="464653"/>
                </a:solidFill>
                <a:latin typeface="Arial"/>
              </a:rPr>
              <a:t>&lt;numéro&gt;</a:t>
            </a:fld>
            <a:endParaRPr/>
          </a:p>
        </p:txBody>
      </p:sp>
    </p:spTree>
  </p:cSld>
  <p:timing>
    <p:tnLst>
      <p:par>
        <p:cTn id="65" dur="indefinite" restart="never" nodeType="tmRoot">
          <p:childTnLst>
            <p:seq>
              <p:cTn id="6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5" name="TextShape 1"/>
          <p:cNvSpPr txBox="1"/>
          <p:nvPr/>
        </p:nvSpPr>
        <p:spPr>
          <a:xfrm>
            <a:off x="507960" y="177840"/>
            <a:ext cx="8457840" cy="586440"/>
          </a:xfrm>
          <a:prstGeom prst="rect">
            <a:avLst/>
          </a:prstGeom>
        </p:spPr>
        <p:txBody>
          <a:bodyPr lIns="90000" rIns="90000" tIns="45000" bIns="45000" anchor="b"/>
          <a:p>
            <a:pPr>
              <a:lnSpc>
                <a:spcPct val="100000"/>
              </a:lnSpc>
            </a:pPr>
            <a:r>
              <a:rPr lang="en-US" sz="3200">
                <a:solidFill>
                  <a:srgbClr val="464653"/>
                </a:solidFill>
                <a:latin typeface="Bookman Old Style"/>
              </a:rPr>
              <a:t>3 types de Session Bean</a:t>
            </a:r>
            <a:endParaRPr/>
          </a:p>
        </p:txBody>
      </p:sp>
      <p:sp>
        <p:nvSpPr>
          <p:cNvPr id="276" name="TextShape 2"/>
          <p:cNvSpPr txBox="1"/>
          <p:nvPr/>
        </p:nvSpPr>
        <p:spPr>
          <a:xfrm>
            <a:off x="457200" y="1219320"/>
            <a:ext cx="8229240" cy="4937400"/>
          </a:xfrm>
          <a:prstGeom prst="rect">
            <a:avLst/>
          </a:prstGeom>
        </p:spPr>
        <p:txBody>
          <a:bodyPr lIns="90000" rIns="90000" tIns="45000" bIns="45000"/>
          <a:p>
            <a:pPr algn="just">
              <a:lnSpc>
                <a:spcPct val="100000"/>
              </a:lnSpc>
              <a:buSzPct val="76000"/>
              <a:buFont typeface="Wingdings 3" charset="2"/>
              <a:buChar char=""/>
            </a:pPr>
            <a:r>
              <a:rPr lang="en-US" sz="2600">
                <a:solidFill>
                  <a:srgbClr val="000000"/>
                </a:solidFill>
                <a:latin typeface="Gill Sans MT"/>
              </a:rPr>
              <a:t>Bean sans état (</a:t>
            </a:r>
            <a:r>
              <a:rPr i="1" lang="en-US" sz="2600">
                <a:solidFill>
                  <a:srgbClr val="000000"/>
                </a:solidFill>
                <a:latin typeface="Gill Sans MT"/>
              </a:rPr>
              <a:t>stateless</a:t>
            </a:r>
            <a:r>
              <a:rPr lang="en-US" sz="2600">
                <a:solidFill>
                  <a:srgbClr val="000000"/>
                </a:solidFill>
                <a:latin typeface="Gill Sans MT"/>
              </a:rPr>
              <a:t>)</a:t>
            </a:r>
            <a:endParaRPr/>
          </a:p>
          <a:p>
            <a:pPr lvl="1" algn="just">
              <a:lnSpc>
                <a:spcPct val="100000"/>
              </a:lnSpc>
              <a:buSzPct val="76000"/>
              <a:buFont typeface="Wingdings 3" charset="2"/>
              <a:buChar char=""/>
            </a:pPr>
            <a:r>
              <a:rPr lang="en-US" sz="2300">
                <a:solidFill>
                  <a:srgbClr val="464653"/>
                </a:solidFill>
                <a:latin typeface="Gill Sans MT"/>
              </a:rPr>
              <a:t>Pour traiter les requêtes de plusieurs clients, </a:t>
            </a:r>
            <a:endParaRPr/>
          </a:p>
          <a:p>
            <a:pPr lvl="1" algn="just">
              <a:lnSpc>
                <a:spcPct val="100000"/>
              </a:lnSpc>
              <a:buSzPct val="76000"/>
              <a:buFont typeface="Wingdings 3" charset="2"/>
              <a:buChar char=""/>
            </a:pPr>
            <a:r>
              <a:rPr lang="en-US" sz="2300">
                <a:solidFill>
                  <a:srgbClr val="464653"/>
                </a:solidFill>
                <a:latin typeface="Gill Sans MT"/>
              </a:rPr>
              <a:t>sans garder un état entre les différentes requêtes</a:t>
            </a:r>
            <a:endParaRPr/>
          </a:p>
          <a:p>
            <a:pPr lvl="1" algn="just">
              <a:lnSpc>
                <a:spcPct val="100000"/>
              </a:lnSpc>
              <a:buSzPct val="76000"/>
              <a:buFont typeface="Wingdings 3" charset="2"/>
              <a:buChar char=""/>
            </a:pPr>
            <a:r>
              <a:rPr lang="en-US" sz="2300">
                <a:solidFill>
                  <a:srgbClr val="464653"/>
                </a:solidFill>
                <a:latin typeface="Gill Sans MT"/>
              </a:rPr>
              <a:t>Exemple : obtenir la liste de tous les produits</a:t>
            </a:r>
            <a:endParaRPr/>
          </a:p>
          <a:p>
            <a:pPr algn="just">
              <a:lnSpc>
                <a:spcPct val="100000"/>
              </a:lnSpc>
              <a:buSzPct val="76000"/>
              <a:buFont typeface="Wingdings 3" charset="2"/>
              <a:buChar char=""/>
            </a:pPr>
            <a:r>
              <a:rPr lang="en-US" sz="2600">
                <a:solidFill>
                  <a:srgbClr val="000000"/>
                </a:solidFill>
                <a:latin typeface="Gill Sans MT"/>
              </a:rPr>
              <a:t>Bean avec état (</a:t>
            </a:r>
            <a:r>
              <a:rPr i="1" lang="en-US" sz="2600">
                <a:solidFill>
                  <a:srgbClr val="000000"/>
                </a:solidFill>
                <a:latin typeface="Gill Sans MT"/>
              </a:rPr>
              <a:t>stateful</a:t>
            </a:r>
            <a:r>
              <a:rPr lang="en-US" sz="2600">
                <a:solidFill>
                  <a:srgbClr val="000000"/>
                </a:solidFill>
                <a:latin typeface="Gill Sans MT"/>
              </a:rPr>
              <a:t>)</a:t>
            </a:r>
            <a:endParaRPr/>
          </a:p>
          <a:p>
            <a:pPr lvl="1" algn="just">
              <a:lnSpc>
                <a:spcPct val="100000"/>
              </a:lnSpc>
              <a:buSzPct val="76000"/>
              <a:buFont typeface="Wingdings 3" charset="2"/>
              <a:buChar char=""/>
            </a:pPr>
            <a:r>
              <a:rPr lang="en-US" sz="2300">
                <a:solidFill>
                  <a:srgbClr val="464653"/>
                </a:solidFill>
                <a:latin typeface="Gill Sans MT"/>
              </a:rPr>
              <a:t>Pour tenir une conversation avec un seul client,</a:t>
            </a:r>
            <a:endParaRPr/>
          </a:p>
          <a:p>
            <a:pPr lvl="1" algn="just">
              <a:lnSpc>
                <a:spcPct val="100000"/>
              </a:lnSpc>
              <a:buSzPct val="76000"/>
              <a:buFont typeface="Wingdings 3" charset="2"/>
              <a:buChar char=""/>
            </a:pPr>
            <a:r>
              <a:rPr lang="en-US" sz="2300">
                <a:solidFill>
                  <a:srgbClr val="464653"/>
                </a:solidFill>
                <a:latin typeface="Gill Sans MT"/>
              </a:rPr>
              <a:t>en gardant un état entre les requêtes</a:t>
            </a:r>
            <a:endParaRPr/>
          </a:p>
          <a:p>
            <a:pPr lvl="1" algn="just">
              <a:lnSpc>
                <a:spcPct val="100000"/>
              </a:lnSpc>
              <a:buSzPct val="76000"/>
              <a:buFont typeface="Wingdings 3" charset="2"/>
              <a:buChar char=""/>
            </a:pPr>
            <a:r>
              <a:rPr lang="en-US" sz="2300">
                <a:solidFill>
                  <a:srgbClr val="464653"/>
                </a:solidFill>
                <a:latin typeface="Gill Sans MT"/>
              </a:rPr>
              <a:t>Exemple : remplir le caddy d’un client avant de lancer la commande (le caddy est rempli en cliquant sur les différentes pages des produits)</a:t>
            </a:r>
            <a:endParaRPr/>
          </a:p>
        </p:txBody>
      </p:sp>
      <p:sp>
        <p:nvSpPr>
          <p:cNvPr id="277" name="TextShape 3"/>
          <p:cNvSpPr txBox="1"/>
          <p:nvPr/>
        </p:nvSpPr>
        <p:spPr>
          <a:xfrm>
            <a:off x="612720" y="6356520"/>
            <a:ext cx="1980720" cy="365400"/>
          </a:xfrm>
          <a:prstGeom prst="rect">
            <a:avLst/>
          </a:prstGeom>
        </p:spPr>
        <p:txBody>
          <a:bodyPr lIns="90000" rIns="90000" tIns="45000" bIns="45000"/>
          <a:p>
            <a:pPr>
              <a:lnSpc>
                <a:spcPct val="100000"/>
              </a:lnSpc>
            </a:pPr>
            <a:fld id="{E3DD5ED3-0B6C-4642-A872-069C13005E7A}" type="slidenum">
              <a:rPr lang="fr-FR" sz="1400">
                <a:solidFill>
                  <a:srgbClr val="464653"/>
                </a:solidFill>
                <a:latin typeface="Arial"/>
              </a:rPr>
              <a:t>&lt;numéro&gt;</a:t>
            </a:fld>
            <a:endParaRPr/>
          </a:p>
        </p:txBody>
      </p:sp>
    </p:spTree>
  </p:cSld>
  <p:timing>
    <p:tnLst>
      <p:par>
        <p:cTn id="67" dur="indefinite" restart="never" nodeType="tmRoot">
          <p:childTnLst>
            <p:seq>
              <p:cTn id="6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2" name="TextShape 1"/>
          <p:cNvSpPr txBox="1"/>
          <p:nvPr/>
        </p:nvSpPr>
        <p:spPr>
          <a:xfrm>
            <a:off x="1219320" y="2971800"/>
            <a:ext cx="6857640" cy="1066320"/>
          </a:xfrm>
          <a:prstGeom prst="rect">
            <a:avLst/>
          </a:prstGeom>
        </p:spPr>
        <p:txBody>
          <a:bodyPr lIns="90000" rIns="90000" tIns="45000" bIns="45000"/>
          <a:p>
            <a:pPr algn="r">
              <a:lnSpc>
                <a:spcPct val="100000"/>
              </a:lnSpc>
            </a:pPr>
            <a:r>
              <a:rPr lang="en-US" sz="3200">
                <a:solidFill>
                  <a:srgbClr val="dde9ec"/>
                </a:solidFill>
                <a:latin typeface="Bookman Old Style"/>
              </a:rPr>
              <a:t>Introduction à Java EE</a:t>
            </a:r>
            <a:endParaRPr/>
          </a:p>
        </p:txBody>
      </p:sp>
      <p:sp>
        <p:nvSpPr>
          <p:cNvPr id="183" name="TextShape 2"/>
          <p:cNvSpPr txBox="1"/>
          <p:nvPr/>
        </p:nvSpPr>
        <p:spPr>
          <a:xfrm>
            <a:off x="1295280" y="4267080"/>
            <a:ext cx="6781320" cy="1142640"/>
          </a:xfrm>
          <a:prstGeom prst="rect">
            <a:avLst/>
          </a:prstGeom>
        </p:spPr>
        <p:txBody>
          <a:bodyPr lIns="90000" rIns="90000" tIns="45000" bIns="45000"/>
          <a:p>
            <a:endParaRPr/>
          </a:p>
        </p:txBody>
      </p:sp>
      <p:sp>
        <p:nvSpPr>
          <p:cNvPr id="184" name="TextShape 3"/>
          <p:cNvSpPr txBox="1"/>
          <p:nvPr/>
        </p:nvSpPr>
        <p:spPr>
          <a:xfrm>
            <a:off x="1069920" y="6355080"/>
            <a:ext cx="1520640" cy="365400"/>
          </a:xfrm>
          <a:prstGeom prst="rect">
            <a:avLst/>
          </a:prstGeom>
        </p:spPr>
        <p:txBody>
          <a:bodyPr lIns="90000" rIns="90000" tIns="45000" bIns="45000"/>
          <a:p>
            <a:pPr>
              <a:lnSpc>
                <a:spcPct val="100000"/>
              </a:lnSpc>
            </a:pPr>
            <a:fld id="{F73EEE20-3AA0-4EAD-827C-9F01FF6E7733}" type="slidenum">
              <a:rPr lang="fr-FR" sz="1400">
                <a:solidFill>
                  <a:srgbClr val="dde9ec"/>
                </a:solidFill>
                <a:latin typeface="Arial"/>
              </a:rPr>
              <a:t>&lt;numéro&gt;</a:t>
            </a:fld>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8" name="TextShape 1"/>
          <p:cNvSpPr txBox="1"/>
          <p:nvPr/>
        </p:nvSpPr>
        <p:spPr>
          <a:xfrm>
            <a:off x="507960" y="177840"/>
            <a:ext cx="8457840" cy="586440"/>
          </a:xfrm>
          <a:prstGeom prst="rect">
            <a:avLst/>
          </a:prstGeom>
        </p:spPr>
        <p:txBody>
          <a:bodyPr lIns="90000" rIns="90000" tIns="45000" bIns="45000" anchor="b"/>
          <a:p>
            <a:pPr>
              <a:lnSpc>
                <a:spcPct val="100000"/>
              </a:lnSpc>
            </a:pPr>
            <a:r>
              <a:rPr lang="en-US" sz="3200">
                <a:solidFill>
                  <a:srgbClr val="464653"/>
                </a:solidFill>
                <a:latin typeface="Bookman Old Style"/>
              </a:rPr>
              <a:t>3 types de Session Bean</a:t>
            </a:r>
            <a:endParaRPr/>
          </a:p>
        </p:txBody>
      </p:sp>
      <p:sp>
        <p:nvSpPr>
          <p:cNvPr id="279" name="TextShape 2"/>
          <p:cNvSpPr txBox="1"/>
          <p:nvPr/>
        </p:nvSpPr>
        <p:spPr>
          <a:xfrm>
            <a:off x="457200" y="1219320"/>
            <a:ext cx="8229240" cy="4937400"/>
          </a:xfrm>
          <a:prstGeom prst="rect">
            <a:avLst/>
          </a:prstGeom>
        </p:spPr>
        <p:txBody>
          <a:bodyPr lIns="90000" rIns="90000" tIns="45000" bIns="45000"/>
          <a:p>
            <a:pPr algn="just">
              <a:lnSpc>
                <a:spcPct val="100000"/>
              </a:lnSpc>
              <a:buSzPct val="76000"/>
              <a:buFont typeface="Wingdings 3" charset="2"/>
              <a:buChar char=""/>
            </a:pPr>
            <a:r>
              <a:rPr lang="en-US" sz="2600">
                <a:solidFill>
                  <a:srgbClr val="000000"/>
                </a:solidFill>
                <a:latin typeface="Gill Sans MT"/>
              </a:rPr>
              <a:t>Bean singleton</a:t>
            </a:r>
            <a:endParaRPr/>
          </a:p>
          <a:p>
            <a:pPr lvl="1" algn="just">
              <a:lnSpc>
                <a:spcPct val="100000"/>
              </a:lnSpc>
              <a:buSzPct val="76000"/>
              <a:buFont typeface="Wingdings 3" charset="2"/>
              <a:buChar char=""/>
            </a:pPr>
            <a:r>
              <a:rPr lang="en-US" sz="2300">
                <a:solidFill>
                  <a:srgbClr val="464653"/>
                </a:solidFill>
                <a:latin typeface="Gill Sans MT"/>
              </a:rPr>
              <a:t>Garantie de n’avoir qu’une seule instance du bean dans tout le serveur d’application</a:t>
            </a:r>
            <a:endParaRPr/>
          </a:p>
          <a:p>
            <a:pPr lvl="1" algn="just">
              <a:lnSpc>
                <a:spcPct val="100000"/>
              </a:lnSpc>
              <a:buSzPct val="76000"/>
              <a:buFont typeface="Wingdings 3" charset="2"/>
              <a:buChar char=""/>
            </a:pPr>
            <a:r>
              <a:rPr lang="en-US" sz="2300">
                <a:solidFill>
                  <a:srgbClr val="464653"/>
                </a:solidFill>
                <a:latin typeface="Gill Sans MT"/>
              </a:rPr>
              <a:t>Supporte les accès concurrents (configurable)</a:t>
            </a:r>
            <a:endParaRPr/>
          </a:p>
          <a:p>
            <a:pPr lvl="1" algn="just">
              <a:lnSpc>
                <a:spcPct val="100000"/>
              </a:lnSpc>
              <a:buSzPct val="76000"/>
              <a:buFont typeface="Wingdings 3" charset="2"/>
              <a:buChar char=""/>
            </a:pPr>
            <a:r>
              <a:rPr lang="en-US" sz="2300">
                <a:solidFill>
                  <a:srgbClr val="464653"/>
                </a:solidFill>
                <a:latin typeface="Gill Sans MT"/>
              </a:rPr>
              <a:t>Exemple : bean qui « cache » une liste de pays, utilisé par les classes de l’application pour éviter d’interroger la BD</a:t>
            </a:r>
            <a:endParaRPr/>
          </a:p>
        </p:txBody>
      </p:sp>
      <p:sp>
        <p:nvSpPr>
          <p:cNvPr id="280" name="TextShape 3"/>
          <p:cNvSpPr txBox="1"/>
          <p:nvPr/>
        </p:nvSpPr>
        <p:spPr>
          <a:xfrm>
            <a:off x="612720" y="6356520"/>
            <a:ext cx="1980720" cy="365400"/>
          </a:xfrm>
          <a:prstGeom prst="rect">
            <a:avLst/>
          </a:prstGeom>
        </p:spPr>
        <p:txBody>
          <a:bodyPr lIns="90000" rIns="90000" tIns="45000" bIns="45000"/>
          <a:p>
            <a:pPr>
              <a:lnSpc>
                <a:spcPct val="100000"/>
              </a:lnSpc>
            </a:pPr>
            <a:fld id="{3DF0689D-70FB-475D-8ED7-300100AF83D9}" type="slidenum">
              <a:rPr lang="fr-FR" sz="1400">
                <a:solidFill>
                  <a:srgbClr val="464653"/>
                </a:solidFill>
                <a:latin typeface="Arial"/>
              </a:rPr>
              <a:t>&lt;numéro&gt;</a:t>
            </a:fld>
            <a:endParaRPr/>
          </a:p>
        </p:txBody>
      </p:sp>
    </p:spTree>
  </p:cSld>
  <p:timing>
    <p:tnLst>
      <p:par>
        <p:cTn id="69" dur="indefinite" restart="never" nodeType="tmRoot">
          <p:childTnLst>
            <p:seq>
              <p:cTn id="7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1"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Message-Driven Bean</a:t>
            </a:r>
            <a:endParaRPr/>
          </a:p>
        </p:txBody>
      </p:sp>
      <p:sp>
        <p:nvSpPr>
          <p:cNvPr id="282" name="TextShape 2"/>
          <p:cNvSpPr txBox="1"/>
          <p:nvPr/>
        </p:nvSpPr>
        <p:spPr>
          <a:xfrm>
            <a:off x="685800" y="1196640"/>
            <a:ext cx="8000640" cy="540036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Similaire aux Session beans : représentent des verbes ou des actions,</a:t>
            </a:r>
            <a:endParaRPr/>
          </a:p>
          <a:p>
            <a:pPr>
              <a:lnSpc>
                <a:spcPct val="100000"/>
              </a:lnSpc>
              <a:buSzPct val="76000"/>
              <a:buFont typeface="Wingdings 3" charset="2"/>
              <a:buChar char=""/>
            </a:pPr>
            <a:r>
              <a:rPr lang="en-US" sz="2600">
                <a:solidFill>
                  <a:srgbClr val="000000"/>
                </a:solidFill>
                <a:latin typeface="Gill Sans MT"/>
              </a:rPr>
              <a:t>On les invoque en leur envoyant des messages, souvent d’une autre application</a:t>
            </a:r>
            <a:endParaRPr/>
          </a:p>
          <a:p>
            <a:pPr>
              <a:lnSpc>
                <a:spcPct val="100000"/>
              </a:lnSpc>
              <a:buSzPct val="76000"/>
              <a:buFont typeface="Wingdings 3" charset="2"/>
              <a:buChar char=""/>
            </a:pPr>
            <a:r>
              <a:rPr lang="en-US" sz="2600">
                <a:solidFill>
                  <a:srgbClr val="000000"/>
                </a:solidFill>
                <a:latin typeface="Gill Sans MT"/>
              </a:rPr>
              <a:t>Ex : message pour déclencher des transactions boursières, des autorisations d'achat par CB</a:t>
            </a:r>
            <a:endParaRPr/>
          </a:p>
          <a:p>
            <a:pPr>
              <a:lnSpc>
                <a:spcPct val="100000"/>
              </a:lnSpc>
              <a:buSzPct val="76000"/>
              <a:buFont typeface="Wingdings 3" charset="2"/>
              <a:buChar char=""/>
            </a:pPr>
            <a:r>
              <a:rPr lang="en-US" sz="2600">
                <a:solidFill>
                  <a:srgbClr val="000000"/>
                </a:solidFill>
                <a:latin typeface="Gill Sans MT"/>
              </a:rPr>
              <a:t>Souvent clients d'autres beans…</a:t>
            </a:r>
            <a:endParaRPr/>
          </a:p>
        </p:txBody>
      </p:sp>
      <p:sp>
        <p:nvSpPr>
          <p:cNvPr id="283" name="TextShape 3"/>
          <p:cNvSpPr txBox="1"/>
          <p:nvPr/>
        </p:nvSpPr>
        <p:spPr>
          <a:xfrm>
            <a:off x="612720" y="6356520"/>
            <a:ext cx="1980720" cy="365400"/>
          </a:xfrm>
          <a:prstGeom prst="rect">
            <a:avLst/>
          </a:prstGeom>
        </p:spPr>
        <p:txBody>
          <a:bodyPr lIns="90000" rIns="90000" tIns="45000" bIns="45000"/>
          <a:p>
            <a:pPr>
              <a:lnSpc>
                <a:spcPct val="100000"/>
              </a:lnSpc>
            </a:pPr>
            <a:fld id="{B870435D-724F-4B2B-BE0F-5CC1959B0E6C}" type="slidenum">
              <a:rPr lang="fr-FR" sz="1400">
                <a:solidFill>
                  <a:srgbClr val="464653"/>
                </a:solidFill>
                <a:latin typeface="Arial"/>
              </a:rPr>
              <a:t>&lt;numéro&gt;</a:t>
            </a:fld>
            <a:endParaRPr/>
          </a:p>
        </p:txBody>
      </p:sp>
    </p:spTree>
  </p:cSld>
  <p:timing>
    <p:tnLst>
      <p:par>
        <p:cTn id="71" dur="indefinite" restart="never" nodeType="tmRoot">
          <p:childTnLst>
            <p:seq>
              <p:cTn id="7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4"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Clients interagissant avec un serveur à base d'EJBs</a:t>
            </a:r>
            <a:endParaRPr/>
          </a:p>
        </p:txBody>
      </p:sp>
      <p:sp>
        <p:nvSpPr>
          <p:cNvPr id="285" name="TextShape 2"/>
          <p:cNvSpPr txBox="1"/>
          <p:nvPr/>
        </p:nvSpPr>
        <p:spPr>
          <a:xfrm>
            <a:off x="457200" y="1219320"/>
            <a:ext cx="8229240" cy="4937400"/>
          </a:xfrm>
          <a:prstGeom prst="rect">
            <a:avLst/>
          </a:prstGeom>
        </p:spPr>
        <p:txBody>
          <a:bodyPr lIns="90000" rIns="90000" tIns="45000" bIns="45000"/>
          <a:p>
            <a:endParaRPr/>
          </a:p>
        </p:txBody>
      </p:sp>
      <p:sp>
        <p:nvSpPr>
          <p:cNvPr id="286" name="CustomShape 3"/>
          <p:cNvSpPr/>
          <p:nvPr/>
        </p:nvSpPr>
        <p:spPr>
          <a:xfrm>
            <a:off x="1609560" y="1104840"/>
            <a:ext cx="9143640" cy="360"/>
          </a:xfrm>
          <a:prstGeom prst="rect">
            <a:avLst/>
          </a:prstGeom>
          <a:noFill/>
          <a:ln>
            <a:noFill/>
          </a:ln>
        </p:spPr>
      </p:sp>
      <p:pic>
        <p:nvPicPr>
          <p:cNvPr id="287" name="Picture 5" descr=""/>
          <p:cNvPicPr/>
          <p:nvPr/>
        </p:nvPicPr>
        <p:blipFill>
          <a:blip r:embed="rId1"/>
          <a:stretch>
            <a:fillRect/>
          </a:stretch>
        </p:blipFill>
        <p:spPr>
          <a:xfrm>
            <a:off x="827640" y="1143000"/>
            <a:ext cx="8152920" cy="5500440"/>
          </a:xfrm>
          <a:prstGeom prst="rect">
            <a:avLst/>
          </a:prstGeom>
          <a:ln>
            <a:noFill/>
          </a:ln>
        </p:spPr>
      </p:pic>
      <p:sp>
        <p:nvSpPr>
          <p:cNvPr id="288" name="TextShape 4"/>
          <p:cNvSpPr txBox="1"/>
          <p:nvPr/>
        </p:nvSpPr>
        <p:spPr>
          <a:xfrm>
            <a:off x="612720" y="6356520"/>
            <a:ext cx="1980720" cy="365400"/>
          </a:xfrm>
          <a:prstGeom prst="rect">
            <a:avLst/>
          </a:prstGeom>
        </p:spPr>
        <p:txBody>
          <a:bodyPr lIns="90000" rIns="90000" tIns="45000" bIns="45000"/>
          <a:p>
            <a:pPr>
              <a:lnSpc>
                <a:spcPct val="100000"/>
              </a:lnSpc>
            </a:pPr>
            <a:fld id="{8101D8E8-04EB-46F6-AD2B-9C187938DBC3}" type="slidenum">
              <a:rPr lang="fr-FR" sz="1400">
                <a:solidFill>
                  <a:srgbClr val="464653"/>
                </a:solidFill>
                <a:latin typeface="Arial"/>
              </a:rPr>
              <a:t>&lt;numéro&gt;</a:t>
            </a:fld>
            <a:endParaRPr/>
          </a:p>
        </p:txBody>
      </p:sp>
    </p:spTree>
  </p:cSld>
  <p:timing>
    <p:tnLst>
      <p:par>
        <p:cTn id="73" dur="indefinite" restart="never" nodeType="tmRoot">
          <p:childTnLst>
            <p:seq>
              <p:cTn id="7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9" name="TextShape 1"/>
          <p:cNvSpPr txBox="1"/>
          <p:nvPr/>
        </p:nvSpPr>
        <p:spPr>
          <a:xfrm>
            <a:off x="1219320" y="2971800"/>
            <a:ext cx="6857640" cy="1066320"/>
          </a:xfrm>
          <a:prstGeom prst="rect">
            <a:avLst/>
          </a:prstGeom>
        </p:spPr>
        <p:txBody>
          <a:bodyPr lIns="90000" rIns="90000" tIns="45000" bIns="45000"/>
          <a:p>
            <a:pPr algn="r">
              <a:lnSpc>
                <a:spcPct val="100000"/>
              </a:lnSpc>
            </a:pPr>
            <a:r>
              <a:rPr lang="en-US" sz="3200">
                <a:solidFill>
                  <a:srgbClr val="dde9ec"/>
                </a:solidFill>
                <a:latin typeface="Bookman Old Style"/>
              </a:rPr>
              <a:t>Objets distribués</a:t>
            </a:r>
            <a:r>
              <a:rPr lang="en-US" sz="3200">
                <a:solidFill>
                  <a:srgbClr val="dde9ec"/>
                </a:solidFill>
                <a:latin typeface="Bookman Old Style"/>
              </a:rPr>
              <a:t>
</a:t>
            </a:r>
            <a:endParaRPr/>
          </a:p>
        </p:txBody>
      </p:sp>
      <p:sp>
        <p:nvSpPr>
          <p:cNvPr id="290" name="TextShape 2"/>
          <p:cNvSpPr txBox="1"/>
          <p:nvPr/>
        </p:nvSpPr>
        <p:spPr>
          <a:xfrm>
            <a:off x="1295280" y="4267080"/>
            <a:ext cx="6781320" cy="1142640"/>
          </a:xfrm>
          <a:prstGeom prst="rect">
            <a:avLst/>
          </a:prstGeom>
        </p:spPr>
        <p:txBody>
          <a:bodyPr lIns="90000" rIns="90000" tIns="45000" bIns="45000"/>
          <a:p>
            <a:endParaRPr/>
          </a:p>
        </p:txBody>
      </p:sp>
      <p:sp>
        <p:nvSpPr>
          <p:cNvPr id="291" name="TextShape 3"/>
          <p:cNvSpPr txBox="1"/>
          <p:nvPr/>
        </p:nvSpPr>
        <p:spPr>
          <a:xfrm>
            <a:off x="1069920" y="6355080"/>
            <a:ext cx="1520640" cy="365400"/>
          </a:xfrm>
          <a:prstGeom prst="rect">
            <a:avLst/>
          </a:prstGeom>
        </p:spPr>
        <p:txBody>
          <a:bodyPr lIns="90000" rIns="90000" tIns="45000" bIns="45000"/>
          <a:p>
            <a:pPr>
              <a:lnSpc>
                <a:spcPct val="100000"/>
              </a:lnSpc>
            </a:pPr>
            <a:fld id="{D4A166DA-FD9B-4AB4-9D77-26512B0EBA14}" type="slidenum">
              <a:rPr lang="fr-FR" sz="1400">
                <a:solidFill>
                  <a:srgbClr val="dde9ec"/>
                </a:solidFill>
                <a:latin typeface="Arial"/>
              </a:rPr>
              <a:t>&lt;numéro&gt;</a:t>
            </a:fld>
            <a:endParaRPr/>
          </a:p>
        </p:txBody>
      </p:sp>
    </p:spTree>
  </p:cSld>
  <p:timing>
    <p:tnLst>
      <p:par>
        <p:cTn id="75" dur="indefinite" restart="never" nodeType="tmRoot">
          <p:childTnLst>
            <p:seq>
              <p:cTn id="7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2"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Application distribuée</a:t>
            </a:r>
            <a:endParaRPr/>
          </a:p>
        </p:txBody>
      </p:sp>
      <p:sp>
        <p:nvSpPr>
          <p:cNvPr id="293"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Une application Java EE peut être distribuée sur plusieurs machines du réseau</a:t>
            </a:r>
            <a:endParaRPr/>
          </a:p>
          <a:p>
            <a:pPr>
              <a:lnSpc>
                <a:spcPct val="100000"/>
              </a:lnSpc>
              <a:buSzPct val="76000"/>
              <a:buFont typeface="Wingdings 3" charset="2"/>
              <a:buChar char=""/>
            </a:pPr>
            <a:r>
              <a:rPr lang="en-US" sz="2600">
                <a:solidFill>
                  <a:srgbClr val="000000"/>
                </a:solidFill>
                <a:latin typeface="Gill Sans MT"/>
              </a:rPr>
              <a:t>Les containers gèrent les appels distants pour le développeur (utilisent RMI-IIOP)</a:t>
            </a:r>
            <a:endParaRPr/>
          </a:p>
        </p:txBody>
      </p:sp>
      <p:sp>
        <p:nvSpPr>
          <p:cNvPr id="294" name="TextShape 3"/>
          <p:cNvSpPr txBox="1"/>
          <p:nvPr/>
        </p:nvSpPr>
        <p:spPr>
          <a:xfrm>
            <a:off x="612720" y="6356520"/>
            <a:ext cx="1980720" cy="365400"/>
          </a:xfrm>
          <a:prstGeom prst="rect">
            <a:avLst/>
          </a:prstGeom>
        </p:spPr>
        <p:txBody>
          <a:bodyPr lIns="90000" rIns="90000" tIns="45000" bIns="45000"/>
          <a:p>
            <a:pPr>
              <a:lnSpc>
                <a:spcPct val="100000"/>
              </a:lnSpc>
            </a:pPr>
            <a:fld id="{CD4206FA-7D24-41F8-BC48-AAB17EC29A4C}" type="slidenum">
              <a:rPr lang="fr-FR" sz="1400">
                <a:solidFill>
                  <a:srgbClr val="464653"/>
                </a:solidFill>
                <a:latin typeface="Arial"/>
              </a:rPr>
              <a:t>&lt;numéro&gt;</a:t>
            </a:fld>
            <a:endParaRPr/>
          </a:p>
        </p:txBody>
      </p:sp>
    </p:spTree>
  </p:cSld>
  <p:timing>
    <p:tnLst>
      <p:par>
        <p:cTn id="77" dur="indefinite" restart="never" nodeType="tmRoot">
          <p:childTnLst>
            <p:seq>
              <p:cTn id="7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5"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600">
                <a:solidFill>
                  <a:srgbClr val="464653"/>
                </a:solidFill>
                <a:latin typeface="Bookman Old Style"/>
              </a:rPr>
              <a:t>Les objets distribués</a:t>
            </a:r>
            <a:r>
              <a:rPr lang="en-US" sz="3600">
                <a:solidFill>
                  <a:srgbClr val="464653"/>
                </a:solidFill>
                <a:latin typeface="Bookman Old Style"/>
              </a:rPr>
              <a:t>
</a:t>
            </a:r>
            <a:r>
              <a:rPr lang="en-US" sz="3200">
                <a:solidFill>
                  <a:srgbClr val="464653"/>
                </a:solidFill>
                <a:latin typeface="Bookman Old Style"/>
              </a:rPr>
              <a:t>… </a:t>
            </a:r>
            <a:r>
              <a:rPr b="1" i="1" lang="en-US" sz="3200">
                <a:solidFill>
                  <a:srgbClr val="ffffff"/>
                </a:solidFill>
                <a:latin typeface="Bookman Old Style"/>
              </a:rPr>
              <a:t>RMI-IIOP</a:t>
            </a:r>
            <a:endParaRPr/>
          </a:p>
        </p:txBody>
      </p:sp>
      <p:sp>
        <p:nvSpPr>
          <p:cNvPr id="296" name="TextShape 2"/>
          <p:cNvSpPr txBox="1"/>
          <p:nvPr/>
        </p:nvSpPr>
        <p:spPr>
          <a:xfrm>
            <a:off x="8174880" y="2160"/>
            <a:ext cx="761760" cy="365400"/>
          </a:xfrm>
          <a:prstGeom prst="rect">
            <a:avLst/>
          </a:prstGeom>
        </p:spPr>
        <p:txBody>
          <a:bodyPr lIns="90000" rIns="90000" tIns="45000" bIns="45000"/>
          <a:p>
            <a:pPr>
              <a:lnSpc>
                <a:spcPct val="100000"/>
              </a:lnSpc>
            </a:pPr>
            <a:fld id="{3925685E-D0E3-4B12-8A7E-122C044E40C9}" type="slidenum">
              <a:rPr lang="fr-FR" sz="1400">
                <a:solidFill>
                  <a:srgbClr val="464653"/>
                </a:solidFill>
                <a:latin typeface="Arial"/>
              </a:rPr>
              <a:t>&lt;numéro&gt;</a:t>
            </a:fld>
            <a:endParaRPr/>
          </a:p>
        </p:txBody>
      </p:sp>
      <p:sp>
        <p:nvSpPr>
          <p:cNvPr id="297" name="CustomShape 3"/>
          <p:cNvSpPr/>
          <p:nvPr/>
        </p:nvSpPr>
        <p:spPr>
          <a:xfrm flipH="1" rot="5400000">
            <a:off x="2918160" y="5550840"/>
            <a:ext cx="683640" cy="905040"/>
          </a:xfrm>
          <a:prstGeom prst="bentConnector2">
            <a:avLst/>
          </a:prstGeom>
          <a:noFill/>
          <a:ln w="38160">
            <a:solidFill>
              <a:srgbClr val="bcc837"/>
            </a:solidFill>
            <a:custDash>
              <a:ds d="318000" sp="106000"/>
            </a:custDash>
            <a:round/>
            <a:headEnd len="med" type="triangle" w="med"/>
            <a:tailEnd len="med" type="triangle" w="med"/>
          </a:ln>
        </p:spPr>
      </p:sp>
      <p:sp>
        <p:nvSpPr>
          <p:cNvPr id="298" name="CustomShape 4"/>
          <p:cNvSpPr/>
          <p:nvPr/>
        </p:nvSpPr>
        <p:spPr>
          <a:xfrm>
            <a:off x="3708000" y="5949360"/>
            <a:ext cx="1728000" cy="791640"/>
          </a:xfrm>
          <a:prstGeom prst="cloud">
            <a:avLst/>
          </a:prstGeom>
          <a:solidFill>
            <a:srgbClr val="cc99ff"/>
          </a:solidFill>
          <a:ln w="9360">
            <a:solidFill>
              <a:srgbClr val="9fb8cd"/>
            </a:solidFill>
            <a:round/>
          </a:ln>
        </p:spPr>
        <p:txBody>
          <a:bodyPr lIns="90000" rIns="90000" tIns="45000" bIns="45000" anchor="ctr"/>
          <a:p>
            <a:pPr algn="ctr">
              <a:lnSpc>
                <a:spcPct val="100000"/>
              </a:lnSpc>
            </a:pPr>
            <a:r>
              <a:rPr lang="fr-FR" sz="2000">
                <a:solidFill>
                  <a:srgbClr val="000000"/>
                </a:solidFill>
                <a:latin typeface="Gill Sans MT"/>
              </a:rPr>
              <a:t>Internet</a:t>
            </a:r>
            <a:endParaRPr/>
          </a:p>
        </p:txBody>
      </p:sp>
      <p:sp>
        <p:nvSpPr>
          <p:cNvPr id="299" name="CustomShape 5"/>
          <p:cNvSpPr/>
          <p:nvPr/>
        </p:nvSpPr>
        <p:spPr>
          <a:xfrm>
            <a:off x="2627640" y="6361560"/>
            <a:ext cx="1223640" cy="303480"/>
          </a:xfrm>
          <a:prstGeom prst="rect">
            <a:avLst/>
          </a:prstGeom>
          <a:noFill/>
          <a:ln>
            <a:noFill/>
          </a:ln>
        </p:spPr>
        <p:txBody>
          <a:bodyPr lIns="90000" rIns="90000" tIns="45000" bIns="45000"/>
          <a:p>
            <a:pPr>
              <a:lnSpc>
                <a:spcPct val="100000"/>
              </a:lnSpc>
            </a:pPr>
            <a:r>
              <a:rPr i="1" lang="fr-FR" sz="1400">
                <a:solidFill>
                  <a:srgbClr val="000000"/>
                </a:solidFill>
                <a:latin typeface="Arial"/>
              </a:rPr>
              <a:t>RMI/IIOP</a:t>
            </a:r>
            <a:endParaRPr/>
          </a:p>
        </p:txBody>
      </p:sp>
      <p:sp>
        <p:nvSpPr>
          <p:cNvPr id="300" name="CustomShape 6"/>
          <p:cNvSpPr/>
          <p:nvPr/>
        </p:nvSpPr>
        <p:spPr>
          <a:xfrm flipV="1">
            <a:off x="5434560" y="5660640"/>
            <a:ext cx="1009080" cy="683640"/>
          </a:xfrm>
          <a:prstGeom prst="bentConnector3">
            <a:avLst>
              <a:gd name="adj1" fmla="val 99500"/>
            </a:avLst>
          </a:prstGeom>
          <a:noFill/>
          <a:ln w="38160">
            <a:solidFill>
              <a:srgbClr val="bcc837"/>
            </a:solidFill>
            <a:custDash>
              <a:ds d="318000" sp="106000"/>
            </a:custDash>
            <a:round/>
            <a:headEnd len="med" type="triangle" w="med"/>
            <a:tailEnd len="med" type="triangle" w="med"/>
          </a:ln>
        </p:spPr>
      </p:sp>
      <p:sp>
        <p:nvSpPr>
          <p:cNvPr id="301" name="CustomShape 7"/>
          <p:cNvSpPr/>
          <p:nvPr/>
        </p:nvSpPr>
        <p:spPr>
          <a:xfrm>
            <a:off x="1547640" y="1700640"/>
            <a:ext cx="2520000" cy="3960000"/>
          </a:xfrm>
          <a:prstGeom prst="rect">
            <a:avLst/>
          </a:prstGeom>
          <a:gradFill>
            <a:gsLst>
              <a:gs pos="0">
                <a:srgbClr val="c4c4c4"/>
              </a:gs>
              <a:gs pos="50000">
                <a:srgbClr val="a9a9a9"/>
              </a:gs>
              <a:gs pos="100000">
                <a:srgbClr val="c4c4c4"/>
              </a:gs>
            </a:gsLst>
            <a:lin ang="948000"/>
          </a:gradFill>
          <a:ln w="9360">
            <a:solidFill>
              <a:srgbClr val="000000"/>
            </a:solidFill>
            <a:round/>
          </a:ln>
        </p:spPr>
      </p:sp>
      <p:sp>
        <p:nvSpPr>
          <p:cNvPr id="302" name="CustomShape 8"/>
          <p:cNvSpPr/>
          <p:nvPr/>
        </p:nvSpPr>
        <p:spPr>
          <a:xfrm>
            <a:off x="1490400" y="1700640"/>
            <a:ext cx="180720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Machine client</a:t>
            </a:r>
            <a:endParaRPr/>
          </a:p>
        </p:txBody>
      </p:sp>
      <p:sp>
        <p:nvSpPr>
          <p:cNvPr id="303" name="CustomShape 9"/>
          <p:cNvSpPr/>
          <p:nvPr/>
        </p:nvSpPr>
        <p:spPr>
          <a:xfrm>
            <a:off x="1972440" y="4869000"/>
            <a:ext cx="1699200" cy="394560"/>
          </a:xfrm>
          <a:prstGeom prst="rect">
            <a:avLst/>
          </a:prstGeom>
          <a:solidFill>
            <a:srgbClr val="ffffff"/>
          </a:solidFill>
          <a:ln w="19080">
            <a:solidFill>
              <a:srgbClr val="000000"/>
            </a:solidFill>
            <a:round/>
          </a:ln>
        </p:spPr>
        <p:txBody>
          <a:bodyPr wrap="none" lIns="90000" rIns="90000" tIns="45000" bIns="45000"/>
          <a:p>
            <a:pPr algn="ctr">
              <a:lnSpc>
                <a:spcPct val="100000"/>
              </a:lnSpc>
            </a:pPr>
            <a:r>
              <a:rPr lang="fr-FR" sz="2000">
                <a:solidFill>
                  <a:srgbClr val="000000"/>
                </a:solidFill>
                <a:latin typeface="Gill Sans MT"/>
              </a:rPr>
              <a:t>IIOP Runtime</a:t>
            </a:r>
            <a:endParaRPr/>
          </a:p>
        </p:txBody>
      </p:sp>
      <p:sp>
        <p:nvSpPr>
          <p:cNvPr id="304" name="CustomShape 10"/>
          <p:cNvSpPr/>
          <p:nvPr/>
        </p:nvSpPr>
        <p:spPr>
          <a:xfrm>
            <a:off x="2001960" y="5229360"/>
            <a:ext cx="1630440" cy="394560"/>
          </a:xfrm>
          <a:prstGeom prst="rect">
            <a:avLst/>
          </a:prstGeom>
          <a:solidFill>
            <a:srgbClr val="ffffff"/>
          </a:solidFill>
          <a:ln w="19080">
            <a:solidFill>
              <a:srgbClr val="000000"/>
            </a:solidFill>
            <a:round/>
          </a:ln>
        </p:spPr>
        <p:txBody>
          <a:bodyPr lIns="90000" rIns="90000" tIns="45000" bIns="45000"/>
          <a:p>
            <a:pPr algn="ctr">
              <a:lnSpc>
                <a:spcPct val="100000"/>
              </a:lnSpc>
            </a:pPr>
            <a:r>
              <a:rPr lang="fr-FR" sz="2000">
                <a:solidFill>
                  <a:srgbClr val="000000"/>
                </a:solidFill>
                <a:latin typeface="Gill Sans MT"/>
              </a:rPr>
              <a:t>JVM</a:t>
            </a:r>
            <a:endParaRPr/>
          </a:p>
        </p:txBody>
      </p:sp>
      <p:sp>
        <p:nvSpPr>
          <p:cNvPr id="305" name="CustomShape 11"/>
          <p:cNvSpPr/>
          <p:nvPr/>
        </p:nvSpPr>
        <p:spPr>
          <a:xfrm>
            <a:off x="2070720" y="3642480"/>
            <a:ext cx="1511640" cy="791640"/>
          </a:xfrm>
          <a:prstGeom prst="ellipse">
            <a:avLst/>
          </a:prstGeom>
          <a:solidFill>
            <a:srgbClr val="ffffff"/>
          </a:solidFill>
          <a:ln w="6480">
            <a:solidFill>
              <a:srgbClr val="000000"/>
            </a:solidFill>
            <a:round/>
          </a:ln>
        </p:spPr>
        <p:txBody>
          <a:bodyPr lIns="90000" rIns="90000" tIns="45000" bIns="45000" anchor="ctr"/>
          <a:p>
            <a:pPr algn="ctr">
              <a:lnSpc>
                <a:spcPct val="100000"/>
              </a:lnSpc>
            </a:pPr>
            <a:r>
              <a:rPr b="1" i="1" lang="fr-FR" sz="2000">
                <a:solidFill>
                  <a:srgbClr val="000000"/>
                </a:solidFill>
                <a:latin typeface="Gill Sans MT"/>
              </a:rPr>
              <a:t>stub</a:t>
            </a:r>
            <a:endParaRPr/>
          </a:p>
        </p:txBody>
      </p:sp>
      <p:sp>
        <p:nvSpPr>
          <p:cNvPr id="306" name="CustomShape 12"/>
          <p:cNvSpPr/>
          <p:nvPr/>
        </p:nvSpPr>
        <p:spPr>
          <a:xfrm>
            <a:off x="2182680" y="2277000"/>
            <a:ext cx="1295640" cy="647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2000">
                <a:solidFill>
                  <a:srgbClr val="000000"/>
                </a:solidFill>
                <a:latin typeface="Gill Sans MT"/>
              </a:rPr>
              <a:t>Client</a:t>
            </a:r>
            <a:endParaRPr/>
          </a:p>
        </p:txBody>
      </p:sp>
      <p:sp>
        <p:nvSpPr>
          <p:cNvPr id="307" name="CustomShape 13"/>
          <p:cNvSpPr/>
          <p:nvPr/>
        </p:nvSpPr>
        <p:spPr>
          <a:xfrm rot="5400000">
            <a:off x="2578680" y="3176640"/>
            <a:ext cx="503640" cy="360"/>
          </a:xfrm>
          <a:prstGeom prst="straightConnector1">
            <a:avLst/>
          </a:prstGeom>
          <a:noFill/>
          <a:ln w="12600">
            <a:solidFill>
              <a:srgbClr val="000000"/>
            </a:solidFill>
            <a:round/>
            <a:headEnd len="med" type="triangle" w="med"/>
            <a:tailEnd len="med" type="triangle" w="med"/>
          </a:ln>
        </p:spPr>
      </p:sp>
      <p:sp>
        <p:nvSpPr>
          <p:cNvPr id="308" name="CustomShape 14"/>
          <p:cNvSpPr/>
          <p:nvPr/>
        </p:nvSpPr>
        <p:spPr>
          <a:xfrm rot="5400000">
            <a:off x="2607480" y="4649760"/>
            <a:ext cx="434160" cy="3960"/>
          </a:xfrm>
          <a:prstGeom prst="straightConnector1">
            <a:avLst/>
          </a:prstGeom>
          <a:noFill/>
          <a:ln w="12600">
            <a:solidFill>
              <a:srgbClr val="000000"/>
            </a:solidFill>
            <a:round/>
            <a:headEnd len="med" type="triangle" w="med"/>
            <a:tailEnd len="med" type="triangle" w="med"/>
          </a:ln>
        </p:spPr>
      </p:sp>
      <p:sp>
        <p:nvSpPr>
          <p:cNvPr id="309" name="CustomShape 15"/>
          <p:cNvSpPr/>
          <p:nvPr/>
        </p:nvSpPr>
        <p:spPr>
          <a:xfrm>
            <a:off x="5076000" y="1700640"/>
            <a:ext cx="2664000" cy="3960000"/>
          </a:xfrm>
          <a:prstGeom prst="rect">
            <a:avLst/>
          </a:prstGeom>
          <a:gradFill>
            <a:gsLst>
              <a:gs pos="0">
                <a:srgbClr val="c4c4c4"/>
              </a:gs>
              <a:gs pos="50000">
                <a:srgbClr val="a9a9a9"/>
              </a:gs>
              <a:gs pos="100000">
                <a:srgbClr val="c4c4c4"/>
              </a:gs>
            </a:gsLst>
            <a:lin ang="948000"/>
          </a:gradFill>
          <a:ln w="9360">
            <a:solidFill>
              <a:srgbClr val="000000"/>
            </a:solidFill>
            <a:round/>
          </a:ln>
        </p:spPr>
      </p:sp>
      <p:sp>
        <p:nvSpPr>
          <p:cNvPr id="310" name="CustomShape 16"/>
          <p:cNvSpPr/>
          <p:nvPr/>
        </p:nvSpPr>
        <p:spPr>
          <a:xfrm>
            <a:off x="4987800" y="1700640"/>
            <a:ext cx="206496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Machine serveur</a:t>
            </a:r>
            <a:endParaRPr/>
          </a:p>
        </p:txBody>
      </p:sp>
      <p:sp>
        <p:nvSpPr>
          <p:cNvPr id="311" name="CustomShape 17"/>
          <p:cNvSpPr/>
          <p:nvPr/>
        </p:nvSpPr>
        <p:spPr>
          <a:xfrm>
            <a:off x="5500800" y="4869000"/>
            <a:ext cx="1699200" cy="394560"/>
          </a:xfrm>
          <a:prstGeom prst="rect">
            <a:avLst/>
          </a:prstGeom>
          <a:solidFill>
            <a:srgbClr val="ffffff"/>
          </a:solidFill>
          <a:ln w="19080">
            <a:solidFill>
              <a:srgbClr val="000000"/>
            </a:solidFill>
            <a:round/>
          </a:ln>
        </p:spPr>
        <p:txBody>
          <a:bodyPr wrap="none" lIns="90000" rIns="90000" tIns="45000" bIns="45000"/>
          <a:p>
            <a:pPr algn="ctr">
              <a:lnSpc>
                <a:spcPct val="100000"/>
              </a:lnSpc>
            </a:pPr>
            <a:r>
              <a:rPr lang="fr-FR" sz="2000">
                <a:solidFill>
                  <a:srgbClr val="000000"/>
                </a:solidFill>
                <a:latin typeface="Gill Sans MT"/>
              </a:rPr>
              <a:t>IIOP Runtime</a:t>
            </a:r>
            <a:endParaRPr/>
          </a:p>
        </p:txBody>
      </p:sp>
      <p:sp>
        <p:nvSpPr>
          <p:cNvPr id="312" name="CustomShape 18"/>
          <p:cNvSpPr/>
          <p:nvPr/>
        </p:nvSpPr>
        <p:spPr>
          <a:xfrm>
            <a:off x="5530680" y="5229360"/>
            <a:ext cx="1630440" cy="394560"/>
          </a:xfrm>
          <a:prstGeom prst="rect">
            <a:avLst/>
          </a:prstGeom>
          <a:solidFill>
            <a:srgbClr val="ffffff"/>
          </a:solidFill>
          <a:ln w="19080">
            <a:solidFill>
              <a:srgbClr val="000000"/>
            </a:solidFill>
            <a:round/>
          </a:ln>
        </p:spPr>
        <p:txBody>
          <a:bodyPr lIns="90000" rIns="90000" tIns="45000" bIns="45000"/>
          <a:p>
            <a:pPr algn="ctr">
              <a:lnSpc>
                <a:spcPct val="100000"/>
              </a:lnSpc>
            </a:pPr>
            <a:r>
              <a:rPr lang="fr-FR" sz="2000">
                <a:solidFill>
                  <a:srgbClr val="000000"/>
                </a:solidFill>
                <a:latin typeface="Gill Sans MT"/>
              </a:rPr>
              <a:t>JVM</a:t>
            </a:r>
            <a:endParaRPr/>
          </a:p>
        </p:txBody>
      </p:sp>
      <p:sp>
        <p:nvSpPr>
          <p:cNvPr id="313" name="CustomShape 19"/>
          <p:cNvSpPr/>
          <p:nvPr/>
        </p:nvSpPr>
        <p:spPr>
          <a:xfrm>
            <a:off x="5599080" y="3642480"/>
            <a:ext cx="1511640" cy="791640"/>
          </a:xfrm>
          <a:prstGeom prst="ellipse">
            <a:avLst/>
          </a:prstGeom>
          <a:solidFill>
            <a:srgbClr val="ffffff"/>
          </a:solidFill>
          <a:ln w="6480">
            <a:solidFill>
              <a:srgbClr val="000000"/>
            </a:solidFill>
            <a:round/>
          </a:ln>
        </p:spPr>
        <p:txBody>
          <a:bodyPr lIns="90000" rIns="90000" tIns="45000" bIns="45000" anchor="ctr"/>
          <a:p>
            <a:pPr algn="ctr">
              <a:lnSpc>
                <a:spcPct val="100000"/>
              </a:lnSpc>
            </a:pPr>
            <a:r>
              <a:rPr b="1" i="1" lang="fr-FR" sz="2000">
                <a:solidFill>
                  <a:srgbClr val="000000"/>
                </a:solidFill>
                <a:latin typeface="Gill Sans MT"/>
              </a:rPr>
              <a:t>tie</a:t>
            </a:r>
            <a:endParaRPr/>
          </a:p>
        </p:txBody>
      </p:sp>
      <p:sp>
        <p:nvSpPr>
          <p:cNvPr id="314" name="CustomShape 20"/>
          <p:cNvSpPr/>
          <p:nvPr/>
        </p:nvSpPr>
        <p:spPr>
          <a:xfrm>
            <a:off x="5697360" y="2277000"/>
            <a:ext cx="1295640" cy="719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2000">
                <a:solidFill>
                  <a:srgbClr val="000000"/>
                </a:solidFill>
                <a:latin typeface="Gill Sans MT"/>
              </a:rPr>
              <a:t>Serveur</a:t>
            </a:r>
            <a:endParaRPr/>
          </a:p>
          <a:p>
            <a:pPr algn="ctr">
              <a:lnSpc>
                <a:spcPct val="100000"/>
              </a:lnSpc>
            </a:pPr>
            <a:r>
              <a:rPr lang="fr-FR" sz="1400">
                <a:solidFill>
                  <a:srgbClr val="000000"/>
                </a:solidFill>
                <a:latin typeface="Gill Sans MT"/>
              </a:rPr>
              <a:t>= Objet distribué</a:t>
            </a:r>
            <a:endParaRPr/>
          </a:p>
        </p:txBody>
      </p:sp>
      <p:sp>
        <p:nvSpPr>
          <p:cNvPr id="315" name="CustomShape 21"/>
          <p:cNvSpPr/>
          <p:nvPr/>
        </p:nvSpPr>
        <p:spPr>
          <a:xfrm flipH="1" rot="5400000">
            <a:off x="6136920" y="3424680"/>
            <a:ext cx="429120" cy="6480"/>
          </a:xfrm>
          <a:prstGeom prst="straightConnector1">
            <a:avLst/>
          </a:prstGeom>
          <a:noFill/>
          <a:ln w="12600">
            <a:solidFill>
              <a:srgbClr val="000000"/>
            </a:solidFill>
            <a:round/>
            <a:headEnd len="med" type="triangle" w="med"/>
            <a:tailEnd len="med" type="triangle" w="med"/>
          </a:ln>
        </p:spPr>
      </p:sp>
      <p:sp>
        <p:nvSpPr>
          <p:cNvPr id="316" name="CustomShape 22"/>
          <p:cNvSpPr/>
          <p:nvPr/>
        </p:nvSpPr>
        <p:spPr>
          <a:xfrm rot="5400000">
            <a:off x="6135840" y="4649760"/>
            <a:ext cx="434160" cy="3960"/>
          </a:xfrm>
          <a:prstGeom prst="straightConnector1">
            <a:avLst/>
          </a:prstGeom>
          <a:noFill/>
          <a:ln w="12600">
            <a:solidFill>
              <a:srgbClr val="000000"/>
            </a:solidFill>
            <a:round/>
            <a:headEnd len="med" type="triangle" w="med"/>
            <a:tailEnd len="med" type="triangle" w="med"/>
          </a:ln>
        </p:spPr>
      </p:sp>
      <p:sp>
        <p:nvSpPr>
          <p:cNvPr id="317" name="CustomShape 23"/>
          <p:cNvSpPr/>
          <p:nvPr/>
        </p:nvSpPr>
        <p:spPr>
          <a:xfrm>
            <a:off x="3582720" y="4038480"/>
            <a:ext cx="2016000" cy="1080"/>
          </a:xfrm>
          <a:prstGeom prst="straightConnector1">
            <a:avLst/>
          </a:prstGeom>
          <a:noFill/>
          <a:ln w="9360">
            <a:solidFill>
              <a:srgbClr val="000000"/>
            </a:solidFill>
            <a:custDash>
              <a:ds d="35000" sp="105000"/>
              <a:ds d="35000" sp="105000"/>
              <a:ds d="280000" sp="105000"/>
            </a:custDash>
            <a:round/>
            <a:headEnd len="med" type="triangle" w="med"/>
            <a:tailEnd len="med" type="triangle" w="med"/>
          </a:ln>
        </p:spPr>
      </p:sp>
      <p:sp>
        <p:nvSpPr>
          <p:cNvPr id="318" name="CustomShape 24"/>
          <p:cNvSpPr/>
          <p:nvPr/>
        </p:nvSpPr>
        <p:spPr>
          <a:xfrm>
            <a:off x="4599720" y="3789000"/>
            <a:ext cx="33048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a:t>
            </a:r>
            <a:endParaRPr/>
          </a:p>
        </p:txBody>
      </p:sp>
      <p:sp>
        <p:nvSpPr>
          <p:cNvPr id="319" name="CustomShape 25"/>
          <p:cNvSpPr/>
          <p:nvPr/>
        </p:nvSpPr>
        <p:spPr>
          <a:xfrm>
            <a:off x="4605480" y="3727800"/>
            <a:ext cx="33048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a:t>
            </a:r>
            <a:endParaRPr/>
          </a:p>
        </p:txBody>
      </p:sp>
      <p:sp>
        <p:nvSpPr>
          <p:cNvPr id="320" name="CustomShape 26"/>
          <p:cNvSpPr/>
          <p:nvPr/>
        </p:nvSpPr>
        <p:spPr>
          <a:xfrm>
            <a:off x="2794320" y="3429000"/>
            <a:ext cx="71640" cy="71640"/>
          </a:xfrm>
          <a:prstGeom prst="ellipse">
            <a:avLst/>
          </a:prstGeom>
          <a:solidFill>
            <a:srgbClr val="ffffff"/>
          </a:solidFill>
          <a:ln w="6480">
            <a:solidFill>
              <a:srgbClr val="000000"/>
            </a:solidFill>
            <a:round/>
          </a:ln>
        </p:spPr>
      </p:sp>
      <p:sp>
        <p:nvSpPr>
          <p:cNvPr id="321" name="Line 27"/>
          <p:cNvSpPr/>
          <p:nvPr/>
        </p:nvSpPr>
        <p:spPr>
          <a:xfrm flipH="1">
            <a:off x="2826360" y="3501000"/>
            <a:ext cx="3600" cy="141480"/>
          </a:xfrm>
          <a:prstGeom prst="line">
            <a:avLst/>
          </a:prstGeom>
          <a:ln w="9360">
            <a:solidFill>
              <a:srgbClr val="000000"/>
            </a:solidFill>
            <a:round/>
          </a:ln>
        </p:spPr>
      </p:sp>
      <p:sp>
        <p:nvSpPr>
          <p:cNvPr id="322" name="CustomShape 28"/>
          <p:cNvSpPr/>
          <p:nvPr/>
        </p:nvSpPr>
        <p:spPr>
          <a:xfrm>
            <a:off x="2780640" y="3213000"/>
            <a:ext cx="776880" cy="455400"/>
          </a:xfrm>
          <a:prstGeom prst="rect">
            <a:avLst/>
          </a:prstGeom>
          <a:noFill/>
          <a:ln>
            <a:noFill/>
          </a:ln>
        </p:spPr>
        <p:txBody>
          <a:bodyPr wrap="none" lIns="90000" rIns="90000" tIns="45000" bIns="45000"/>
          <a:p>
            <a:pPr algn="ctr">
              <a:lnSpc>
                <a:spcPct val="100000"/>
              </a:lnSpc>
            </a:pPr>
            <a:r>
              <a:rPr lang="fr-FR" sz="1200">
                <a:solidFill>
                  <a:srgbClr val="000000"/>
                </a:solidFill>
                <a:latin typeface="Arial"/>
              </a:rPr>
              <a:t>Remote</a:t>
            </a:r>
            <a:endParaRPr/>
          </a:p>
          <a:p>
            <a:pPr algn="ctr">
              <a:lnSpc>
                <a:spcPct val="100000"/>
              </a:lnSpc>
            </a:pPr>
            <a:r>
              <a:rPr lang="fr-FR" sz="1200">
                <a:solidFill>
                  <a:srgbClr val="000000"/>
                </a:solidFill>
                <a:latin typeface="Arial"/>
              </a:rPr>
              <a:t>Interface</a:t>
            </a:r>
            <a:endParaRPr/>
          </a:p>
        </p:txBody>
      </p:sp>
      <p:sp>
        <p:nvSpPr>
          <p:cNvPr id="323" name="CustomShape 29"/>
          <p:cNvSpPr/>
          <p:nvPr/>
        </p:nvSpPr>
        <p:spPr>
          <a:xfrm>
            <a:off x="6312240" y="3141000"/>
            <a:ext cx="71640" cy="71640"/>
          </a:xfrm>
          <a:prstGeom prst="ellipse">
            <a:avLst/>
          </a:prstGeom>
          <a:solidFill>
            <a:srgbClr val="ffffff"/>
          </a:solidFill>
          <a:ln w="6480">
            <a:solidFill>
              <a:srgbClr val="000000"/>
            </a:solidFill>
            <a:round/>
          </a:ln>
        </p:spPr>
      </p:sp>
      <p:sp>
        <p:nvSpPr>
          <p:cNvPr id="324" name="Line 30"/>
          <p:cNvSpPr/>
          <p:nvPr/>
        </p:nvSpPr>
        <p:spPr>
          <a:xfrm>
            <a:off x="6345360" y="2996640"/>
            <a:ext cx="2520" cy="144000"/>
          </a:xfrm>
          <a:prstGeom prst="line">
            <a:avLst/>
          </a:prstGeom>
          <a:ln w="9360">
            <a:solidFill>
              <a:srgbClr val="000000"/>
            </a:solidFill>
            <a:round/>
          </a:ln>
        </p:spPr>
      </p:sp>
      <p:sp>
        <p:nvSpPr>
          <p:cNvPr id="325" name="CustomShape 31"/>
          <p:cNvSpPr/>
          <p:nvPr/>
        </p:nvSpPr>
        <p:spPr>
          <a:xfrm>
            <a:off x="5657760" y="2987640"/>
            <a:ext cx="776880" cy="455400"/>
          </a:xfrm>
          <a:prstGeom prst="rect">
            <a:avLst/>
          </a:prstGeom>
          <a:noFill/>
          <a:ln>
            <a:noFill/>
          </a:ln>
        </p:spPr>
        <p:txBody>
          <a:bodyPr wrap="none" lIns="90000" rIns="90000" tIns="45000" bIns="45000"/>
          <a:p>
            <a:pPr algn="ctr">
              <a:lnSpc>
                <a:spcPct val="100000"/>
              </a:lnSpc>
            </a:pPr>
            <a:r>
              <a:rPr lang="fr-FR" sz="1200">
                <a:solidFill>
                  <a:srgbClr val="000000"/>
                </a:solidFill>
                <a:latin typeface="Arial"/>
              </a:rPr>
              <a:t>Remote</a:t>
            </a:r>
            <a:endParaRPr/>
          </a:p>
          <a:p>
            <a:pPr algn="ctr">
              <a:lnSpc>
                <a:spcPct val="100000"/>
              </a:lnSpc>
            </a:pPr>
            <a:r>
              <a:rPr lang="fr-FR" sz="1200">
                <a:solidFill>
                  <a:srgbClr val="000000"/>
                </a:solidFill>
                <a:latin typeface="Arial"/>
              </a:rPr>
              <a:t>Interface</a:t>
            </a:r>
            <a:endParaRPr/>
          </a:p>
        </p:txBody>
      </p:sp>
    </p:spTree>
  </p:cSld>
  <p:timing>
    <p:tnLst>
      <p:par>
        <p:cTn id="79" dur="indefinite" restart="never" nodeType="tmRoot">
          <p:childTnLst>
            <p:seq>
              <p:cTn id="80"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6"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Les objets distribués et le middleware</a:t>
            </a:r>
            <a:endParaRPr/>
          </a:p>
        </p:txBody>
      </p:sp>
      <p:sp>
        <p:nvSpPr>
          <p:cNvPr id="327"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Lorsqu'une application devient importante, des besoins récurrents apparaissent : sécurité, transactions,etc…</a:t>
            </a:r>
            <a:endParaRPr/>
          </a:p>
          <a:p>
            <a:pPr>
              <a:lnSpc>
                <a:spcPct val="100000"/>
              </a:lnSpc>
              <a:buSzPct val="76000"/>
              <a:buFont typeface="Wingdings 3" charset="2"/>
              <a:buChar char=""/>
            </a:pPr>
            <a:r>
              <a:rPr lang="en-US" sz="2600">
                <a:solidFill>
                  <a:srgbClr val="000000"/>
                </a:solidFill>
                <a:latin typeface="Gill Sans MT"/>
              </a:rPr>
              <a:t>C'est là qu'intervient le </a:t>
            </a:r>
            <a:r>
              <a:rPr i="1" lang="en-US" sz="2600">
                <a:solidFill>
                  <a:srgbClr val="000000"/>
                </a:solidFill>
                <a:latin typeface="Gill Sans MT"/>
              </a:rPr>
              <a:t>middleware</a:t>
            </a:r>
            <a:r>
              <a:rPr lang="en-US" sz="2600">
                <a:solidFill>
                  <a:srgbClr val="000000"/>
                </a:solidFill>
                <a:latin typeface="Gill Sans MT"/>
              </a:rPr>
              <a:t>!</a:t>
            </a:r>
            <a:endParaRPr/>
          </a:p>
          <a:p>
            <a:pPr>
              <a:lnSpc>
                <a:spcPct val="100000"/>
              </a:lnSpc>
              <a:buSzPct val="76000"/>
              <a:buFont typeface="Wingdings 3" charset="2"/>
              <a:buChar char=""/>
            </a:pPr>
            <a:r>
              <a:rPr lang="en-US" sz="2600">
                <a:solidFill>
                  <a:srgbClr val="000000"/>
                </a:solidFill>
                <a:latin typeface="Gill Sans MT"/>
              </a:rPr>
              <a:t>Deux approches</a:t>
            </a:r>
            <a:endParaRPr/>
          </a:p>
          <a:p>
            <a:pPr lvl="1">
              <a:lnSpc>
                <a:spcPct val="100000"/>
              </a:lnSpc>
              <a:buSzPct val="76000"/>
              <a:buFont typeface="Wingdings" charset="2"/>
              <a:buAutoNum type="arabicPeriod"/>
            </a:pPr>
            <a:r>
              <a:rPr lang="en-US" sz="2300">
                <a:solidFill>
                  <a:srgbClr val="464653"/>
                </a:solidFill>
                <a:latin typeface="Gill Sans MT"/>
              </a:rPr>
              <a:t>Middleware explicite,</a:t>
            </a:r>
            <a:endParaRPr/>
          </a:p>
          <a:p>
            <a:pPr lvl="1">
              <a:lnSpc>
                <a:spcPct val="100000"/>
              </a:lnSpc>
              <a:buSzPct val="76000"/>
              <a:buFont typeface="Wingdings" charset="2"/>
              <a:buAutoNum type="arabicPeriod"/>
            </a:pPr>
            <a:r>
              <a:rPr lang="en-US" sz="2300">
                <a:solidFill>
                  <a:srgbClr val="464653"/>
                </a:solidFill>
                <a:latin typeface="Gill Sans MT"/>
              </a:rPr>
              <a:t>Middleware implicite</a:t>
            </a:r>
            <a:endParaRPr/>
          </a:p>
        </p:txBody>
      </p:sp>
      <p:sp>
        <p:nvSpPr>
          <p:cNvPr id="328" name="TextShape 3"/>
          <p:cNvSpPr txBox="1"/>
          <p:nvPr/>
        </p:nvSpPr>
        <p:spPr>
          <a:xfrm>
            <a:off x="612720" y="6356520"/>
            <a:ext cx="1980720" cy="365400"/>
          </a:xfrm>
          <a:prstGeom prst="rect">
            <a:avLst/>
          </a:prstGeom>
        </p:spPr>
        <p:txBody>
          <a:bodyPr lIns="90000" rIns="90000" tIns="45000" bIns="45000"/>
          <a:p>
            <a:pPr>
              <a:lnSpc>
                <a:spcPct val="100000"/>
              </a:lnSpc>
            </a:pPr>
            <a:fld id="{97DF2639-768C-4B12-996B-EE43A23A1973}" type="slidenum">
              <a:rPr lang="fr-FR" sz="1400">
                <a:solidFill>
                  <a:srgbClr val="464653"/>
                </a:solidFill>
                <a:latin typeface="Arial"/>
              </a:rPr>
              <a:t>&lt;numéro&gt;</a:t>
            </a:fld>
            <a:endParaRPr/>
          </a:p>
        </p:txBody>
      </p:sp>
    </p:spTree>
  </p:cSld>
  <p:timing>
    <p:tnLst>
      <p:par>
        <p:cTn id="81" dur="indefinite" restart="never" nodeType="tmRoot">
          <p:childTnLst>
            <p:seq>
              <p:cTn id="82"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9" name="TextShape 1"/>
          <p:cNvSpPr txBox="1"/>
          <p:nvPr/>
        </p:nvSpPr>
        <p:spPr>
          <a:xfrm>
            <a:off x="8174880" y="2160"/>
            <a:ext cx="761760" cy="365400"/>
          </a:xfrm>
          <a:prstGeom prst="rect">
            <a:avLst/>
          </a:prstGeom>
        </p:spPr>
        <p:txBody>
          <a:bodyPr lIns="90000" rIns="90000" tIns="45000" bIns="45000"/>
          <a:p>
            <a:pPr>
              <a:lnSpc>
                <a:spcPct val="100000"/>
              </a:lnSpc>
            </a:pPr>
            <a:fld id="{14A1E662-B9F7-4DAB-854B-89DFA704F5A3}" type="slidenum">
              <a:rPr lang="fr-FR" sz="1400">
                <a:solidFill>
                  <a:srgbClr val="464653"/>
                </a:solidFill>
                <a:latin typeface="Arial"/>
              </a:rPr>
              <a:t>&lt;numéro&gt;</a:t>
            </a:fld>
            <a:endParaRPr/>
          </a:p>
        </p:txBody>
      </p:sp>
      <p:sp>
        <p:nvSpPr>
          <p:cNvPr id="330" name="TextShape 2"/>
          <p:cNvSpPr txBox="1"/>
          <p:nvPr/>
        </p:nvSpPr>
        <p:spPr>
          <a:xfrm>
            <a:off x="457200" y="228600"/>
            <a:ext cx="8229240" cy="914040"/>
          </a:xfrm>
          <a:prstGeom prst="rect">
            <a:avLst/>
          </a:prstGeom>
        </p:spPr>
        <p:txBody>
          <a:bodyPr lIns="90000" rIns="90000" tIns="45000" bIns="45000" anchor="b"/>
          <a:p>
            <a:pPr>
              <a:lnSpc>
                <a:spcPct val="100000"/>
              </a:lnSpc>
            </a:pPr>
            <a:r>
              <a:rPr lang="en-US" sz="3200">
                <a:solidFill>
                  <a:srgbClr val="464653"/>
                </a:solidFill>
                <a:latin typeface="Bookman Old Style"/>
              </a:rPr>
              <a:t>Les objets distribués</a:t>
            </a:r>
            <a:r>
              <a:rPr lang="en-US" sz="3600">
                <a:solidFill>
                  <a:srgbClr val="464653"/>
                </a:solidFill>
                <a:latin typeface="Bookman Old Style"/>
              </a:rPr>
              <a:t>
</a:t>
            </a:r>
            <a:r>
              <a:rPr lang="en-US" sz="2400">
                <a:solidFill>
                  <a:srgbClr val="464653"/>
                </a:solidFill>
                <a:latin typeface="Bookman Old Style"/>
              </a:rPr>
              <a:t>… Middleware explicite</a:t>
            </a:r>
            <a:endParaRPr/>
          </a:p>
        </p:txBody>
      </p:sp>
      <p:sp>
        <p:nvSpPr>
          <p:cNvPr id="331" name="CustomShape 3"/>
          <p:cNvSpPr/>
          <p:nvPr/>
        </p:nvSpPr>
        <p:spPr>
          <a:xfrm flipH="1" rot="5400000">
            <a:off x="1550160" y="5550840"/>
            <a:ext cx="683640" cy="905040"/>
          </a:xfrm>
          <a:prstGeom prst="bentConnector2">
            <a:avLst/>
          </a:prstGeom>
          <a:noFill/>
          <a:ln w="38160">
            <a:solidFill>
              <a:srgbClr val="bcc837"/>
            </a:solidFill>
            <a:custDash>
              <a:ds d="318000" sp="106000"/>
            </a:custDash>
            <a:round/>
            <a:headEnd len="med" type="triangle" w="med"/>
            <a:tailEnd len="med" type="triangle" w="med"/>
          </a:ln>
        </p:spPr>
      </p:sp>
      <p:sp>
        <p:nvSpPr>
          <p:cNvPr id="332" name="CustomShape 4"/>
          <p:cNvSpPr/>
          <p:nvPr/>
        </p:nvSpPr>
        <p:spPr>
          <a:xfrm>
            <a:off x="2339640" y="5949360"/>
            <a:ext cx="1728000" cy="791640"/>
          </a:xfrm>
          <a:prstGeom prst="cloud">
            <a:avLst/>
          </a:prstGeom>
          <a:solidFill>
            <a:srgbClr val="cc99ff"/>
          </a:solidFill>
          <a:ln w="9360">
            <a:solidFill>
              <a:srgbClr val="9fb8cd"/>
            </a:solidFill>
            <a:round/>
          </a:ln>
        </p:spPr>
        <p:txBody>
          <a:bodyPr lIns="90000" rIns="90000" tIns="45000" bIns="45000" anchor="ctr"/>
          <a:p>
            <a:pPr algn="ctr">
              <a:lnSpc>
                <a:spcPct val="100000"/>
              </a:lnSpc>
            </a:pPr>
            <a:r>
              <a:rPr lang="fr-FR" sz="2000">
                <a:solidFill>
                  <a:srgbClr val="000000"/>
                </a:solidFill>
                <a:latin typeface="Gill Sans MT"/>
              </a:rPr>
              <a:t>Internet</a:t>
            </a:r>
            <a:endParaRPr/>
          </a:p>
        </p:txBody>
      </p:sp>
      <p:sp>
        <p:nvSpPr>
          <p:cNvPr id="333" name="CustomShape 5"/>
          <p:cNvSpPr/>
          <p:nvPr/>
        </p:nvSpPr>
        <p:spPr>
          <a:xfrm>
            <a:off x="1259640" y="6361560"/>
            <a:ext cx="1223640" cy="303480"/>
          </a:xfrm>
          <a:prstGeom prst="rect">
            <a:avLst/>
          </a:prstGeom>
          <a:noFill/>
          <a:ln>
            <a:noFill/>
          </a:ln>
        </p:spPr>
        <p:txBody>
          <a:bodyPr lIns="90000" rIns="90000" tIns="45000" bIns="45000"/>
          <a:p>
            <a:pPr>
              <a:lnSpc>
                <a:spcPct val="100000"/>
              </a:lnSpc>
            </a:pPr>
            <a:r>
              <a:rPr i="1" lang="fr-FR" sz="1400">
                <a:solidFill>
                  <a:srgbClr val="000000"/>
                </a:solidFill>
                <a:latin typeface="Arial"/>
              </a:rPr>
              <a:t>RMI/IIOP</a:t>
            </a:r>
            <a:endParaRPr/>
          </a:p>
        </p:txBody>
      </p:sp>
      <p:sp>
        <p:nvSpPr>
          <p:cNvPr id="334" name="CustomShape 6"/>
          <p:cNvSpPr/>
          <p:nvPr/>
        </p:nvSpPr>
        <p:spPr>
          <a:xfrm flipV="1">
            <a:off x="4066560" y="5660640"/>
            <a:ext cx="1009080" cy="683640"/>
          </a:xfrm>
          <a:prstGeom prst="bentConnector3">
            <a:avLst>
              <a:gd name="adj1" fmla="val 99500"/>
            </a:avLst>
          </a:prstGeom>
          <a:noFill/>
          <a:ln w="38160">
            <a:solidFill>
              <a:srgbClr val="bcc837"/>
            </a:solidFill>
            <a:custDash>
              <a:ds d="318000" sp="106000"/>
            </a:custDash>
            <a:round/>
            <a:headEnd len="med" type="triangle" w="med"/>
            <a:tailEnd len="med" type="triangle" w="med"/>
          </a:ln>
        </p:spPr>
      </p:sp>
      <p:sp>
        <p:nvSpPr>
          <p:cNvPr id="335" name="CustomShape 7"/>
          <p:cNvSpPr/>
          <p:nvPr/>
        </p:nvSpPr>
        <p:spPr>
          <a:xfrm>
            <a:off x="179640" y="1700640"/>
            <a:ext cx="2520000" cy="3960000"/>
          </a:xfrm>
          <a:prstGeom prst="rect">
            <a:avLst/>
          </a:prstGeom>
          <a:gradFill>
            <a:gsLst>
              <a:gs pos="0">
                <a:srgbClr val="c4c4c4"/>
              </a:gs>
              <a:gs pos="50000">
                <a:srgbClr val="a9a9a9"/>
              </a:gs>
              <a:gs pos="100000">
                <a:srgbClr val="c4c4c4"/>
              </a:gs>
            </a:gsLst>
            <a:lin ang="948000"/>
          </a:gradFill>
          <a:ln w="9360">
            <a:solidFill>
              <a:srgbClr val="000000"/>
            </a:solidFill>
            <a:round/>
          </a:ln>
        </p:spPr>
      </p:sp>
      <p:sp>
        <p:nvSpPr>
          <p:cNvPr id="336" name="CustomShape 8"/>
          <p:cNvSpPr/>
          <p:nvPr/>
        </p:nvSpPr>
        <p:spPr>
          <a:xfrm>
            <a:off x="122400" y="1700640"/>
            <a:ext cx="180720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Machine client</a:t>
            </a:r>
            <a:endParaRPr/>
          </a:p>
        </p:txBody>
      </p:sp>
      <p:sp>
        <p:nvSpPr>
          <p:cNvPr id="337" name="CustomShape 9"/>
          <p:cNvSpPr/>
          <p:nvPr/>
        </p:nvSpPr>
        <p:spPr>
          <a:xfrm>
            <a:off x="604440" y="4869000"/>
            <a:ext cx="1699200" cy="394560"/>
          </a:xfrm>
          <a:prstGeom prst="rect">
            <a:avLst/>
          </a:prstGeom>
          <a:solidFill>
            <a:srgbClr val="ffffff"/>
          </a:solidFill>
          <a:ln w="19080">
            <a:solidFill>
              <a:srgbClr val="000000"/>
            </a:solidFill>
            <a:round/>
          </a:ln>
        </p:spPr>
        <p:txBody>
          <a:bodyPr wrap="none" lIns="90000" rIns="90000" tIns="45000" bIns="45000"/>
          <a:p>
            <a:pPr algn="ctr">
              <a:lnSpc>
                <a:spcPct val="100000"/>
              </a:lnSpc>
            </a:pPr>
            <a:r>
              <a:rPr lang="fr-FR" sz="2000">
                <a:solidFill>
                  <a:srgbClr val="000000"/>
                </a:solidFill>
                <a:latin typeface="Gill Sans MT"/>
              </a:rPr>
              <a:t>IIOP Runtime</a:t>
            </a:r>
            <a:endParaRPr/>
          </a:p>
        </p:txBody>
      </p:sp>
      <p:sp>
        <p:nvSpPr>
          <p:cNvPr id="338" name="CustomShape 10"/>
          <p:cNvSpPr/>
          <p:nvPr/>
        </p:nvSpPr>
        <p:spPr>
          <a:xfrm>
            <a:off x="633960" y="5229360"/>
            <a:ext cx="1630440" cy="394560"/>
          </a:xfrm>
          <a:prstGeom prst="rect">
            <a:avLst/>
          </a:prstGeom>
          <a:solidFill>
            <a:srgbClr val="ffffff"/>
          </a:solidFill>
          <a:ln w="19080">
            <a:solidFill>
              <a:srgbClr val="000000"/>
            </a:solidFill>
            <a:round/>
          </a:ln>
        </p:spPr>
        <p:txBody>
          <a:bodyPr lIns="90000" rIns="90000" tIns="45000" bIns="45000"/>
          <a:p>
            <a:pPr algn="ctr">
              <a:lnSpc>
                <a:spcPct val="100000"/>
              </a:lnSpc>
            </a:pPr>
            <a:r>
              <a:rPr lang="fr-FR" sz="2000">
                <a:solidFill>
                  <a:srgbClr val="000000"/>
                </a:solidFill>
                <a:latin typeface="Gill Sans MT"/>
              </a:rPr>
              <a:t>JVM</a:t>
            </a:r>
            <a:endParaRPr/>
          </a:p>
        </p:txBody>
      </p:sp>
      <p:sp>
        <p:nvSpPr>
          <p:cNvPr id="339" name="CustomShape 11"/>
          <p:cNvSpPr/>
          <p:nvPr/>
        </p:nvSpPr>
        <p:spPr>
          <a:xfrm>
            <a:off x="702360" y="3642480"/>
            <a:ext cx="1511640" cy="791640"/>
          </a:xfrm>
          <a:prstGeom prst="ellipse">
            <a:avLst/>
          </a:prstGeom>
          <a:solidFill>
            <a:srgbClr val="ffffff"/>
          </a:solidFill>
          <a:ln w="6480">
            <a:solidFill>
              <a:srgbClr val="000000"/>
            </a:solidFill>
            <a:round/>
          </a:ln>
        </p:spPr>
        <p:txBody>
          <a:bodyPr lIns="90000" rIns="90000" tIns="45000" bIns="45000" anchor="ctr"/>
          <a:p>
            <a:pPr algn="ctr">
              <a:lnSpc>
                <a:spcPct val="100000"/>
              </a:lnSpc>
            </a:pPr>
            <a:r>
              <a:rPr b="1" i="1" lang="fr-FR">
                <a:solidFill>
                  <a:srgbClr val="000000"/>
                </a:solidFill>
                <a:latin typeface="Gill Sans MT"/>
              </a:rPr>
              <a:t>stub</a:t>
            </a:r>
            <a:endParaRPr/>
          </a:p>
        </p:txBody>
      </p:sp>
      <p:sp>
        <p:nvSpPr>
          <p:cNvPr id="340" name="CustomShape 12"/>
          <p:cNvSpPr/>
          <p:nvPr/>
        </p:nvSpPr>
        <p:spPr>
          <a:xfrm>
            <a:off x="814680" y="2277000"/>
            <a:ext cx="1295640" cy="647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2000">
                <a:solidFill>
                  <a:srgbClr val="000000"/>
                </a:solidFill>
                <a:latin typeface="Gill Sans MT"/>
              </a:rPr>
              <a:t>Client</a:t>
            </a:r>
            <a:endParaRPr/>
          </a:p>
        </p:txBody>
      </p:sp>
      <p:sp>
        <p:nvSpPr>
          <p:cNvPr id="341" name="CustomShape 13"/>
          <p:cNvSpPr/>
          <p:nvPr/>
        </p:nvSpPr>
        <p:spPr>
          <a:xfrm rot="5400000">
            <a:off x="1210680" y="3176640"/>
            <a:ext cx="503640" cy="360"/>
          </a:xfrm>
          <a:prstGeom prst="straightConnector1">
            <a:avLst/>
          </a:prstGeom>
          <a:noFill/>
          <a:ln w="12600">
            <a:solidFill>
              <a:srgbClr val="000000"/>
            </a:solidFill>
            <a:round/>
            <a:headEnd len="med" type="triangle" w="med"/>
            <a:tailEnd len="med" type="triangle" w="med"/>
          </a:ln>
        </p:spPr>
      </p:sp>
      <p:sp>
        <p:nvSpPr>
          <p:cNvPr id="342" name="CustomShape 14"/>
          <p:cNvSpPr/>
          <p:nvPr/>
        </p:nvSpPr>
        <p:spPr>
          <a:xfrm rot="5400000">
            <a:off x="1239120" y="4649760"/>
            <a:ext cx="434160" cy="3960"/>
          </a:xfrm>
          <a:prstGeom prst="straightConnector1">
            <a:avLst/>
          </a:prstGeom>
          <a:noFill/>
          <a:ln w="12600">
            <a:solidFill>
              <a:srgbClr val="000000"/>
            </a:solidFill>
            <a:round/>
            <a:headEnd len="med" type="triangle" w="med"/>
            <a:tailEnd len="med" type="triangle" w="med"/>
          </a:ln>
        </p:spPr>
      </p:sp>
      <p:sp>
        <p:nvSpPr>
          <p:cNvPr id="343" name="CustomShape 15"/>
          <p:cNvSpPr/>
          <p:nvPr/>
        </p:nvSpPr>
        <p:spPr>
          <a:xfrm>
            <a:off x="3708000" y="1700640"/>
            <a:ext cx="5328360" cy="3960000"/>
          </a:xfrm>
          <a:prstGeom prst="rect">
            <a:avLst/>
          </a:prstGeom>
          <a:gradFill>
            <a:gsLst>
              <a:gs pos="0">
                <a:srgbClr val="c4c4c4"/>
              </a:gs>
              <a:gs pos="50000">
                <a:srgbClr val="a9a9a9"/>
              </a:gs>
              <a:gs pos="100000">
                <a:srgbClr val="c4c4c4"/>
              </a:gs>
            </a:gsLst>
            <a:lin ang="948000"/>
          </a:gradFill>
          <a:ln w="9360">
            <a:solidFill>
              <a:srgbClr val="000000"/>
            </a:solidFill>
            <a:round/>
          </a:ln>
        </p:spPr>
      </p:sp>
      <p:sp>
        <p:nvSpPr>
          <p:cNvPr id="344" name="CustomShape 16"/>
          <p:cNvSpPr/>
          <p:nvPr/>
        </p:nvSpPr>
        <p:spPr>
          <a:xfrm>
            <a:off x="3619800" y="1700640"/>
            <a:ext cx="206496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Machine serveur</a:t>
            </a:r>
            <a:endParaRPr/>
          </a:p>
        </p:txBody>
      </p:sp>
      <p:sp>
        <p:nvSpPr>
          <p:cNvPr id="345" name="CustomShape 17"/>
          <p:cNvSpPr/>
          <p:nvPr/>
        </p:nvSpPr>
        <p:spPr>
          <a:xfrm>
            <a:off x="4132800" y="4869000"/>
            <a:ext cx="1699200" cy="394560"/>
          </a:xfrm>
          <a:prstGeom prst="rect">
            <a:avLst/>
          </a:prstGeom>
          <a:solidFill>
            <a:srgbClr val="ffffff"/>
          </a:solidFill>
          <a:ln w="19080">
            <a:solidFill>
              <a:srgbClr val="000000"/>
            </a:solidFill>
            <a:round/>
          </a:ln>
        </p:spPr>
        <p:txBody>
          <a:bodyPr wrap="none" lIns="90000" rIns="90000" tIns="45000" bIns="45000"/>
          <a:p>
            <a:pPr algn="ctr">
              <a:lnSpc>
                <a:spcPct val="100000"/>
              </a:lnSpc>
            </a:pPr>
            <a:r>
              <a:rPr lang="fr-FR" sz="2000">
                <a:solidFill>
                  <a:srgbClr val="000000"/>
                </a:solidFill>
                <a:latin typeface="Gill Sans MT"/>
              </a:rPr>
              <a:t>IIOP Runtime</a:t>
            </a:r>
            <a:endParaRPr/>
          </a:p>
        </p:txBody>
      </p:sp>
      <p:sp>
        <p:nvSpPr>
          <p:cNvPr id="346" name="CustomShape 18"/>
          <p:cNvSpPr/>
          <p:nvPr/>
        </p:nvSpPr>
        <p:spPr>
          <a:xfrm>
            <a:off x="4162320" y="5229360"/>
            <a:ext cx="1630440" cy="394560"/>
          </a:xfrm>
          <a:prstGeom prst="rect">
            <a:avLst/>
          </a:prstGeom>
          <a:solidFill>
            <a:srgbClr val="ffffff"/>
          </a:solidFill>
          <a:ln w="19080">
            <a:solidFill>
              <a:srgbClr val="000000"/>
            </a:solidFill>
            <a:round/>
          </a:ln>
        </p:spPr>
        <p:txBody>
          <a:bodyPr lIns="90000" rIns="90000" tIns="45000" bIns="45000"/>
          <a:p>
            <a:pPr algn="ctr">
              <a:lnSpc>
                <a:spcPct val="100000"/>
              </a:lnSpc>
            </a:pPr>
            <a:r>
              <a:rPr lang="fr-FR" sz="2000">
                <a:solidFill>
                  <a:srgbClr val="000000"/>
                </a:solidFill>
                <a:latin typeface="Gill Sans MT"/>
              </a:rPr>
              <a:t>JVM</a:t>
            </a:r>
            <a:endParaRPr/>
          </a:p>
        </p:txBody>
      </p:sp>
      <p:sp>
        <p:nvSpPr>
          <p:cNvPr id="347" name="CustomShape 19"/>
          <p:cNvSpPr/>
          <p:nvPr/>
        </p:nvSpPr>
        <p:spPr>
          <a:xfrm>
            <a:off x="4177800" y="3642480"/>
            <a:ext cx="1618200" cy="791640"/>
          </a:xfrm>
          <a:prstGeom prst="ellipse">
            <a:avLst/>
          </a:prstGeom>
          <a:solidFill>
            <a:srgbClr val="ffffff"/>
          </a:solidFill>
          <a:ln w="6480">
            <a:solidFill>
              <a:srgbClr val="000000"/>
            </a:solidFill>
            <a:round/>
          </a:ln>
        </p:spPr>
        <p:txBody>
          <a:bodyPr lIns="90000" rIns="90000" tIns="45000" bIns="45000" anchor="ctr"/>
          <a:p>
            <a:pPr algn="ctr">
              <a:lnSpc>
                <a:spcPct val="100000"/>
              </a:lnSpc>
            </a:pPr>
            <a:r>
              <a:rPr b="1" i="1" lang="fr-FR">
                <a:solidFill>
                  <a:srgbClr val="000000"/>
                </a:solidFill>
                <a:latin typeface="Gill Sans MT"/>
              </a:rPr>
              <a:t>tie</a:t>
            </a:r>
            <a:endParaRPr/>
          </a:p>
        </p:txBody>
      </p:sp>
      <p:sp>
        <p:nvSpPr>
          <p:cNvPr id="348" name="CustomShape 20"/>
          <p:cNvSpPr/>
          <p:nvPr/>
        </p:nvSpPr>
        <p:spPr>
          <a:xfrm>
            <a:off x="4329360" y="2277000"/>
            <a:ext cx="1295640" cy="719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2000">
                <a:solidFill>
                  <a:srgbClr val="000000"/>
                </a:solidFill>
                <a:latin typeface="Gill Sans MT"/>
              </a:rPr>
              <a:t>Serveur</a:t>
            </a:r>
            <a:endParaRPr/>
          </a:p>
          <a:p>
            <a:pPr algn="ctr">
              <a:lnSpc>
                <a:spcPct val="100000"/>
              </a:lnSpc>
            </a:pPr>
            <a:r>
              <a:rPr lang="fr-FR" sz="1400">
                <a:solidFill>
                  <a:srgbClr val="000000"/>
                </a:solidFill>
                <a:latin typeface="Gill Sans MT"/>
              </a:rPr>
              <a:t>= Objet distribué</a:t>
            </a:r>
            <a:endParaRPr/>
          </a:p>
        </p:txBody>
      </p:sp>
      <p:sp>
        <p:nvSpPr>
          <p:cNvPr id="349" name="CustomShape 21"/>
          <p:cNvSpPr/>
          <p:nvPr/>
        </p:nvSpPr>
        <p:spPr>
          <a:xfrm>
            <a:off x="4980240" y="3213000"/>
            <a:ext cx="6480" cy="429120"/>
          </a:xfrm>
          <a:prstGeom prst="straightConnector1">
            <a:avLst/>
          </a:prstGeom>
          <a:noFill/>
          <a:ln w="12600">
            <a:solidFill>
              <a:srgbClr val="000000"/>
            </a:solidFill>
            <a:round/>
            <a:headEnd len="med" type="triangle" w="med"/>
            <a:tailEnd len="med" type="triangle" w="med"/>
          </a:ln>
        </p:spPr>
      </p:sp>
      <p:sp>
        <p:nvSpPr>
          <p:cNvPr id="350" name="CustomShape 22"/>
          <p:cNvSpPr/>
          <p:nvPr/>
        </p:nvSpPr>
        <p:spPr>
          <a:xfrm flipH="1">
            <a:off x="4981680" y="4434840"/>
            <a:ext cx="3960" cy="434160"/>
          </a:xfrm>
          <a:prstGeom prst="straightConnector1">
            <a:avLst/>
          </a:prstGeom>
          <a:noFill/>
          <a:ln w="12600">
            <a:solidFill>
              <a:srgbClr val="000000"/>
            </a:solidFill>
            <a:round/>
            <a:headEnd len="med" type="triangle" w="med"/>
            <a:tailEnd len="med" type="triangle" w="med"/>
          </a:ln>
        </p:spPr>
      </p:sp>
      <p:sp>
        <p:nvSpPr>
          <p:cNvPr id="351" name="CustomShape 23"/>
          <p:cNvSpPr/>
          <p:nvPr/>
        </p:nvSpPr>
        <p:spPr>
          <a:xfrm>
            <a:off x="2214720" y="4038480"/>
            <a:ext cx="1962720" cy="360"/>
          </a:xfrm>
          <a:prstGeom prst="straightConnector1">
            <a:avLst/>
          </a:prstGeom>
          <a:noFill/>
          <a:ln w="9360">
            <a:solidFill>
              <a:srgbClr val="000000"/>
            </a:solidFill>
            <a:custDash>
              <a:ds d="35000" sp="105000"/>
              <a:ds d="35000" sp="105000"/>
              <a:ds d="280000" sp="105000"/>
            </a:custDash>
            <a:round/>
            <a:headEnd len="med" type="triangle" w="med"/>
            <a:tailEnd len="med" type="triangle" w="med"/>
          </a:ln>
        </p:spPr>
      </p:sp>
      <p:sp>
        <p:nvSpPr>
          <p:cNvPr id="352" name="CustomShape 24"/>
          <p:cNvSpPr/>
          <p:nvPr/>
        </p:nvSpPr>
        <p:spPr>
          <a:xfrm>
            <a:off x="3231720" y="3789000"/>
            <a:ext cx="33048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a:t>
            </a:r>
            <a:endParaRPr/>
          </a:p>
        </p:txBody>
      </p:sp>
      <p:sp>
        <p:nvSpPr>
          <p:cNvPr id="353" name="CustomShape 25"/>
          <p:cNvSpPr/>
          <p:nvPr/>
        </p:nvSpPr>
        <p:spPr>
          <a:xfrm>
            <a:off x="3237120" y="3727800"/>
            <a:ext cx="33048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a:t>
            </a:r>
            <a:endParaRPr/>
          </a:p>
        </p:txBody>
      </p:sp>
      <p:sp>
        <p:nvSpPr>
          <p:cNvPr id="354" name="CustomShape 26"/>
          <p:cNvSpPr/>
          <p:nvPr/>
        </p:nvSpPr>
        <p:spPr>
          <a:xfrm flipV="1">
            <a:off x="5625360" y="2517840"/>
            <a:ext cx="1708200" cy="118080"/>
          </a:xfrm>
          <a:prstGeom prst="straightConnector1">
            <a:avLst/>
          </a:prstGeom>
          <a:noFill/>
          <a:ln w="12600">
            <a:solidFill>
              <a:srgbClr val="000000"/>
            </a:solidFill>
            <a:round/>
            <a:headEnd len="med" type="triangle" w="med"/>
            <a:tailEnd len="med" type="triangle" w="med"/>
          </a:ln>
        </p:spPr>
      </p:sp>
      <p:sp>
        <p:nvSpPr>
          <p:cNvPr id="355" name="CustomShape 27"/>
          <p:cNvSpPr/>
          <p:nvPr/>
        </p:nvSpPr>
        <p:spPr>
          <a:xfrm>
            <a:off x="7668360" y="2205000"/>
            <a:ext cx="1151640" cy="575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Service Transaction</a:t>
            </a:r>
            <a:endParaRPr/>
          </a:p>
        </p:txBody>
      </p:sp>
      <p:sp>
        <p:nvSpPr>
          <p:cNvPr id="356" name="CustomShape 28"/>
          <p:cNvSpPr/>
          <p:nvPr/>
        </p:nvSpPr>
        <p:spPr>
          <a:xfrm>
            <a:off x="7668360" y="2853000"/>
            <a:ext cx="1151640" cy="575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Service Sécurité</a:t>
            </a:r>
            <a:endParaRPr/>
          </a:p>
        </p:txBody>
      </p:sp>
      <p:sp>
        <p:nvSpPr>
          <p:cNvPr id="357" name="CustomShape 29"/>
          <p:cNvSpPr/>
          <p:nvPr/>
        </p:nvSpPr>
        <p:spPr>
          <a:xfrm>
            <a:off x="7668360" y="3501000"/>
            <a:ext cx="1151640" cy="647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Driver</a:t>
            </a:r>
            <a:endParaRPr/>
          </a:p>
          <a:p>
            <a:pPr algn="ctr">
              <a:lnSpc>
                <a:spcPct val="100000"/>
              </a:lnSpc>
            </a:pPr>
            <a:r>
              <a:rPr lang="fr-FR" sz="1400">
                <a:solidFill>
                  <a:srgbClr val="000000"/>
                </a:solidFill>
                <a:latin typeface="Gill Sans MT"/>
              </a:rPr>
              <a:t>Base de données</a:t>
            </a:r>
            <a:endParaRPr/>
          </a:p>
        </p:txBody>
      </p:sp>
      <p:sp>
        <p:nvSpPr>
          <p:cNvPr id="358" name="CustomShape 30"/>
          <p:cNvSpPr/>
          <p:nvPr/>
        </p:nvSpPr>
        <p:spPr>
          <a:xfrm>
            <a:off x="5625360" y="2637000"/>
            <a:ext cx="1697760" cy="503640"/>
          </a:xfrm>
          <a:prstGeom prst="straightConnector1">
            <a:avLst/>
          </a:prstGeom>
          <a:noFill/>
          <a:ln w="12600">
            <a:solidFill>
              <a:srgbClr val="000000"/>
            </a:solidFill>
            <a:round/>
            <a:headEnd len="med" type="triangle" w="med"/>
            <a:tailEnd len="med" type="triangle" w="med"/>
          </a:ln>
        </p:spPr>
      </p:sp>
      <p:sp>
        <p:nvSpPr>
          <p:cNvPr id="359" name="CustomShape 31"/>
          <p:cNvSpPr/>
          <p:nvPr/>
        </p:nvSpPr>
        <p:spPr>
          <a:xfrm>
            <a:off x="5625360" y="2637000"/>
            <a:ext cx="1716120" cy="1200240"/>
          </a:xfrm>
          <a:prstGeom prst="straightConnector1">
            <a:avLst/>
          </a:prstGeom>
          <a:noFill/>
          <a:ln w="12600">
            <a:solidFill>
              <a:srgbClr val="000000"/>
            </a:solidFill>
            <a:round/>
            <a:headEnd len="med" type="triangle" w="med"/>
            <a:tailEnd len="med" type="triangle" w="med"/>
          </a:ln>
        </p:spPr>
      </p:sp>
      <p:sp>
        <p:nvSpPr>
          <p:cNvPr id="360" name="CustomShape 32"/>
          <p:cNvSpPr/>
          <p:nvPr/>
        </p:nvSpPr>
        <p:spPr>
          <a:xfrm>
            <a:off x="6995520" y="2133000"/>
            <a:ext cx="74484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 </a:t>
            </a:r>
            <a:endParaRPr/>
          </a:p>
          <a:p>
            <a:pPr algn="ctr">
              <a:lnSpc>
                <a:spcPct val="100000"/>
              </a:lnSpc>
            </a:pPr>
            <a:r>
              <a:rPr lang="fr-FR" sz="900">
                <a:solidFill>
                  <a:srgbClr val="000000"/>
                </a:solidFill>
                <a:latin typeface="Arial"/>
              </a:rPr>
              <a:t>transaction</a:t>
            </a:r>
            <a:endParaRPr/>
          </a:p>
        </p:txBody>
      </p:sp>
      <p:sp>
        <p:nvSpPr>
          <p:cNvPr id="361" name="CustomShape 33"/>
          <p:cNvSpPr/>
          <p:nvPr/>
        </p:nvSpPr>
        <p:spPr>
          <a:xfrm>
            <a:off x="7066080" y="2781000"/>
            <a:ext cx="58500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a:t>
            </a:r>
            <a:endParaRPr/>
          </a:p>
          <a:p>
            <a:pPr algn="ctr">
              <a:lnSpc>
                <a:spcPct val="100000"/>
              </a:lnSpc>
            </a:pPr>
            <a:r>
              <a:rPr lang="fr-FR" sz="900">
                <a:solidFill>
                  <a:srgbClr val="000000"/>
                </a:solidFill>
                <a:latin typeface="Arial"/>
              </a:rPr>
              <a:t>sécurité</a:t>
            </a:r>
            <a:endParaRPr/>
          </a:p>
        </p:txBody>
      </p:sp>
      <p:sp>
        <p:nvSpPr>
          <p:cNvPr id="362" name="CustomShape 34"/>
          <p:cNvSpPr/>
          <p:nvPr/>
        </p:nvSpPr>
        <p:spPr>
          <a:xfrm>
            <a:off x="6938280" y="3789000"/>
            <a:ext cx="78156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 Base </a:t>
            </a:r>
            <a:endParaRPr/>
          </a:p>
          <a:p>
            <a:pPr algn="ctr">
              <a:lnSpc>
                <a:spcPct val="100000"/>
              </a:lnSpc>
            </a:pPr>
            <a:r>
              <a:rPr lang="fr-FR" sz="900">
                <a:solidFill>
                  <a:srgbClr val="000000"/>
                </a:solidFill>
                <a:latin typeface="Arial"/>
              </a:rPr>
              <a:t>de données</a:t>
            </a:r>
            <a:endParaRPr/>
          </a:p>
        </p:txBody>
      </p:sp>
      <p:sp>
        <p:nvSpPr>
          <p:cNvPr id="363" name="CustomShape 35"/>
          <p:cNvSpPr/>
          <p:nvPr/>
        </p:nvSpPr>
        <p:spPr>
          <a:xfrm>
            <a:off x="7323480" y="2457000"/>
            <a:ext cx="71640" cy="71640"/>
          </a:xfrm>
          <a:prstGeom prst="ellipse">
            <a:avLst/>
          </a:prstGeom>
          <a:solidFill>
            <a:srgbClr val="ffffff"/>
          </a:solidFill>
          <a:ln w="6480">
            <a:solidFill>
              <a:srgbClr val="000000"/>
            </a:solidFill>
            <a:round/>
          </a:ln>
        </p:spPr>
      </p:sp>
      <p:sp>
        <p:nvSpPr>
          <p:cNvPr id="364" name="Line 36"/>
          <p:cNvSpPr/>
          <p:nvPr/>
        </p:nvSpPr>
        <p:spPr>
          <a:xfrm flipH="1" flipV="1">
            <a:off x="7395480" y="2492640"/>
            <a:ext cx="263520" cy="6120"/>
          </a:xfrm>
          <a:prstGeom prst="line">
            <a:avLst/>
          </a:prstGeom>
          <a:ln w="9360">
            <a:solidFill>
              <a:srgbClr val="000000"/>
            </a:solidFill>
            <a:round/>
          </a:ln>
        </p:spPr>
      </p:sp>
      <p:sp>
        <p:nvSpPr>
          <p:cNvPr id="365" name="CustomShape 37"/>
          <p:cNvSpPr/>
          <p:nvPr/>
        </p:nvSpPr>
        <p:spPr>
          <a:xfrm>
            <a:off x="7323480" y="3105000"/>
            <a:ext cx="71640" cy="71640"/>
          </a:xfrm>
          <a:prstGeom prst="ellipse">
            <a:avLst/>
          </a:prstGeom>
          <a:solidFill>
            <a:srgbClr val="ffffff"/>
          </a:solidFill>
          <a:ln w="6480">
            <a:solidFill>
              <a:srgbClr val="000000"/>
            </a:solidFill>
            <a:round/>
          </a:ln>
        </p:spPr>
      </p:sp>
      <p:sp>
        <p:nvSpPr>
          <p:cNvPr id="366" name="Line 38"/>
          <p:cNvSpPr/>
          <p:nvPr/>
        </p:nvSpPr>
        <p:spPr>
          <a:xfrm flipH="1" flipV="1">
            <a:off x="7395480" y="3140640"/>
            <a:ext cx="263520" cy="6120"/>
          </a:xfrm>
          <a:prstGeom prst="line">
            <a:avLst/>
          </a:prstGeom>
          <a:ln w="9360">
            <a:solidFill>
              <a:srgbClr val="000000"/>
            </a:solidFill>
            <a:round/>
          </a:ln>
        </p:spPr>
      </p:sp>
      <p:sp>
        <p:nvSpPr>
          <p:cNvPr id="367" name="CustomShape 39"/>
          <p:cNvSpPr/>
          <p:nvPr/>
        </p:nvSpPr>
        <p:spPr>
          <a:xfrm>
            <a:off x="7331040" y="3776040"/>
            <a:ext cx="71640" cy="71640"/>
          </a:xfrm>
          <a:prstGeom prst="ellipse">
            <a:avLst/>
          </a:prstGeom>
          <a:solidFill>
            <a:srgbClr val="ffffff"/>
          </a:solidFill>
          <a:ln w="6480">
            <a:solidFill>
              <a:srgbClr val="000000"/>
            </a:solidFill>
            <a:round/>
          </a:ln>
        </p:spPr>
      </p:sp>
      <p:sp>
        <p:nvSpPr>
          <p:cNvPr id="368" name="Line 40"/>
          <p:cNvSpPr/>
          <p:nvPr/>
        </p:nvSpPr>
        <p:spPr>
          <a:xfrm flipH="1" flipV="1">
            <a:off x="7403040" y="3811680"/>
            <a:ext cx="263520" cy="6120"/>
          </a:xfrm>
          <a:prstGeom prst="line">
            <a:avLst/>
          </a:prstGeom>
          <a:ln w="9360">
            <a:solidFill>
              <a:srgbClr val="000000"/>
            </a:solidFill>
            <a:round/>
          </a:ln>
        </p:spPr>
      </p:sp>
      <p:sp>
        <p:nvSpPr>
          <p:cNvPr id="369" name="CustomShape 41"/>
          <p:cNvSpPr/>
          <p:nvPr/>
        </p:nvSpPr>
        <p:spPr>
          <a:xfrm>
            <a:off x="1425960" y="3429000"/>
            <a:ext cx="71640" cy="71640"/>
          </a:xfrm>
          <a:prstGeom prst="ellipse">
            <a:avLst/>
          </a:prstGeom>
          <a:solidFill>
            <a:srgbClr val="ffffff"/>
          </a:solidFill>
          <a:ln w="6480">
            <a:solidFill>
              <a:srgbClr val="000000"/>
            </a:solidFill>
            <a:round/>
          </a:ln>
        </p:spPr>
      </p:sp>
      <p:sp>
        <p:nvSpPr>
          <p:cNvPr id="370" name="Line 42"/>
          <p:cNvSpPr/>
          <p:nvPr/>
        </p:nvSpPr>
        <p:spPr>
          <a:xfrm flipH="1">
            <a:off x="1458360" y="3501000"/>
            <a:ext cx="3600" cy="141480"/>
          </a:xfrm>
          <a:prstGeom prst="line">
            <a:avLst/>
          </a:prstGeom>
          <a:ln w="9360">
            <a:solidFill>
              <a:srgbClr val="000000"/>
            </a:solidFill>
            <a:round/>
          </a:ln>
        </p:spPr>
      </p:sp>
      <p:sp>
        <p:nvSpPr>
          <p:cNvPr id="371" name="CustomShape 43"/>
          <p:cNvSpPr/>
          <p:nvPr/>
        </p:nvSpPr>
        <p:spPr>
          <a:xfrm>
            <a:off x="1412640" y="3213000"/>
            <a:ext cx="776880" cy="455400"/>
          </a:xfrm>
          <a:prstGeom prst="rect">
            <a:avLst/>
          </a:prstGeom>
          <a:noFill/>
          <a:ln>
            <a:noFill/>
          </a:ln>
        </p:spPr>
        <p:txBody>
          <a:bodyPr wrap="none" lIns="90000" rIns="90000" tIns="45000" bIns="45000"/>
          <a:p>
            <a:pPr algn="ctr">
              <a:lnSpc>
                <a:spcPct val="100000"/>
              </a:lnSpc>
            </a:pPr>
            <a:r>
              <a:rPr lang="fr-FR" sz="1200">
                <a:solidFill>
                  <a:srgbClr val="000000"/>
                </a:solidFill>
                <a:latin typeface="Arial"/>
              </a:rPr>
              <a:t>Remote</a:t>
            </a:r>
            <a:endParaRPr/>
          </a:p>
          <a:p>
            <a:pPr algn="ctr">
              <a:lnSpc>
                <a:spcPct val="100000"/>
              </a:lnSpc>
            </a:pPr>
            <a:r>
              <a:rPr lang="fr-FR" sz="1200">
                <a:solidFill>
                  <a:srgbClr val="000000"/>
                </a:solidFill>
                <a:latin typeface="Arial"/>
              </a:rPr>
              <a:t>Interface</a:t>
            </a:r>
            <a:endParaRPr/>
          </a:p>
        </p:txBody>
      </p:sp>
      <p:sp>
        <p:nvSpPr>
          <p:cNvPr id="372" name="CustomShape 44"/>
          <p:cNvSpPr/>
          <p:nvPr/>
        </p:nvSpPr>
        <p:spPr>
          <a:xfrm>
            <a:off x="4944240" y="3141000"/>
            <a:ext cx="71640" cy="71640"/>
          </a:xfrm>
          <a:prstGeom prst="ellipse">
            <a:avLst/>
          </a:prstGeom>
          <a:solidFill>
            <a:srgbClr val="ffffff"/>
          </a:solidFill>
          <a:ln w="6480">
            <a:solidFill>
              <a:srgbClr val="000000"/>
            </a:solidFill>
            <a:round/>
          </a:ln>
        </p:spPr>
      </p:sp>
      <p:sp>
        <p:nvSpPr>
          <p:cNvPr id="373" name="Line 45"/>
          <p:cNvSpPr/>
          <p:nvPr/>
        </p:nvSpPr>
        <p:spPr>
          <a:xfrm>
            <a:off x="4977000" y="2996640"/>
            <a:ext cx="2880" cy="144000"/>
          </a:xfrm>
          <a:prstGeom prst="line">
            <a:avLst/>
          </a:prstGeom>
          <a:ln w="9360">
            <a:solidFill>
              <a:srgbClr val="000000"/>
            </a:solidFill>
            <a:round/>
          </a:ln>
        </p:spPr>
      </p:sp>
      <p:sp>
        <p:nvSpPr>
          <p:cNvPr id="374" name="CustomShape 46"/>
          <p:cNvSpPr/>
          <p:nvPr/>
        </p:nvSpPr>
        <p:spPr>
          <a:xfrm>
            <a:off x="4289400" y="2987640"/>
            <a:ext cx="776880" cy="455400"/>
          </a:xfrm>
          <a:prstGeom prst="rect">
            <a:avLst/>
          </a:prstGeom>
          <a:noFill/>
          <a:ln>
            <a:noFill/>
          </a:ln>
        </p:spPr>
        <p:txBody>
          <a:bodyPr wrap="none" lIns="90000" rIns="90000" tIns="45000" bIns="45000"/>
          <a:p>
            <a:pPr algn="ctr">
              <a:lnSpc>
                <a:spcPct val="100000"/>
              </a:lnSpc>
            </a:pPr>
            <a:r>
              <a:rPr lang="fr-FR" sz="1200">
                <a:solidFill>
                  <a:srgbClr val="000000"/>
                </a:solidFill>
                <a:latin typeface="Arial"/>
              </a:rPr>
              <a:t>Remote</a:t>
            </a:r>
            <a:endParaRPr/>
          </a:p>
          <a:p>
            <a:pPr algn="ctr">
              <a:lnSpc>
                <a:spcPct val="100000"/>
              </a:lnSpc>
            </a:pPr>
            <a:r>
              <a:rPr lang="fr-FR" sz="1200">
                <a:solidFill>
                  <a:srgbClr val="000000"/>
                </a:solidFill>
                <a:latin typeface="Arial"/>
              </a:rPr>
              <a:t>Interface</a:t>
            </a:r>
            <a:endParaRPr/>
          </a:p>
        </p:txBody>
      </p:sp>
    </p:spTree>
  </p:cSld>
  <p:timing>
    <p:tnLst>
      <p:par>
        <p:cTn id="83" dur="indefinite" restart="never" nodeType="tmRoot">
          <p:childTnLst>
            <p:seq>
              <p:cTn id="84"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5"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Les objets distribués</a:t>
            </a:r>
            <a:r>
              <a:rPr lang="en-US" sz="3600">
                <a:solidFill>
                  <a:srgbClr val="464653"/>
                </a:solidFill>
                <a:latin typeface="Bookman Old Style"/>
              </a:rPr>
              <a:t>
</a:t>
            </a:r>
            <a:r>
              <a:rPr lang="en-US" sz="2400">
                <a:solidFill>
                  <a:srgbClr val="464653"/>
                </a:solidFill>
                <a:latin typeface="Bookman Old Style"/>
              </a:rPr>
              <a:t>… Middleware explicite</a:t>
            </a:r>
            <a:endParaRPr/>
          </a:p>
        </p:txBody>
      </p:sp>
      <p:sp>
        <p:nvSpPr>
          <p:cNvPr id="376" name="TextShape 2"/>
          <p:cNvSpPr txBox="1"/>
          <p:nvPr/>
        </p:nvSpPr>
        <p:spPr>
          <a:xfrm>
            <a:off x="8174880" y="2160"/>
            <a:ext cx="761760" cy="365400"/>
          </a:xfrm>
          <a:prstGeom prst="rect">
            <a:avLst/>
          </a:prstGeom>
        </p:spPr>
        <p:txBody>
          <a:bodyPr lIns="90000" rIns="90000" tIns="45000" bIns="45000"/>
          <a:p>
            <a:pPr>
              <a:lnSpc>
                <a:spcPct val="100000"/>
              </a:lnSpc>
            </a:pPr>
            <a:fld id="{309B189B-7486-41A3-B351-5FAA004D75BD}" type="slidenum">
              <a:rPr lang="fr-FR" sz="1400">
                <a:solidFill>
                  <a:srgbClr val="464653"/>
                </a:solidFill>
                <a:latin typeface="Arial"/>
              </a:rPr>
              <a:t>&lt;numéro&gt;</a:t>
            </a:fld>
            <a:endParaRPr/>
          </a:p>
        </p:txBody>
      </p:sp>
      <p:sp>
        <p:nvSpPr>
          <p:cNvPr id="377" name="CustomShape 3"/>
          <p:cNvSpPr/>
          <p:nvPr/>
        </p:nvSpPr>
        <p:spPr>
          <a:xfrm flipH="1" rot="5400000">
            <a:off x="1550160" y="5550840"/>
            <a:ext cx="683640" cy="905040"/>
          </a:xfrm>
          <a:prstGeom prst="bentConnector2">
            <a:avLst/>
          </a:prstGeom>
          <a:noFill/>
          <a:ln w="38160">
            <a:solidFill>
              <a:srgbClr val="bcc837"/>
            </a:solidFill>
            <a:custDash>
              <a:ds d="318000" sp="106000"/>
            </a:custDash>
            <a:round/>
            <a:headEnd len="med" type="triangle" w="med"/>
            <a:tailEnd len="med" type="triangle" w="med"/>
          </a:ln>
        </p:spPr>
      </p:sp>
      <p:sp>
        <p:nvSpPr>
          <p:cNvPr id="378" name="CustomShape 4"/>
          <p:cNvSpPr/>
          <p:nvPr/>
        </p:nvSpPr>
        <p:spPr>
          <a:xfrm>
            <a:off x="2339640" y="5949360"/>
            <a:ext cx="1728000" cy="791640"/>
          </a:xfrm>
          <a:prstGeom prst="cloud">
            <a:avLst/>
          </a:prstGeom>
          <a:solidFill>
            <a:srgbClr val="cc99ff"/>
          </a:solidFill>
          <a:ln w="9360">
            <a:solidFill>
              <a:srgbClr val="9fb8cd"/>
            </a:solidFill>
            <a:round/>
          </a:ln>
        </p:spPr>
        <p:txBody>
          <a:bodyPr lIns="90000" rIns="90000" tIns="45000" bIns="45000" anchor="ctr"/>
          <a:p>
            <a:pPr algn="ctr">
              <a:lnSpc>
                <a:spcPct val="100000"/>
              </a:lnSpc>
            </a:pPr>
            <a:r>
              <a:rPr lang="fr-FR" sz="2000">
                <a:solidFill>
                  <a:srgbClr val="000000"/>
                </a:solidFill>
                <a:latin typeface="Gill Sans MT"/>
              </a:rPr>
              <a:t>Internet</a:t>
            </a:r>
            <a:endParaRPr/>
          </a:p>
        </p:txBody>
      </p:sp>
      <p:sp>
        <p:nvSpPr>
          <p:cNvPr id="379" name="CustomShape 5"/>
          <p:cNvSpPr/>
          <p:nvPr/>
        </p:nvSpPr>
        <p:spPr>
          <a:xfrm>
            <a:off x="1259640" y="6361560"/>
            <a:ext cx="1223640" cy="303480"/>
          </a:xfrm>
          <a:prstGeom prst="rect">
            <a:avLst/>
          </a:prstGeom>
          <a:noFill/>
          <a:ln>
            <a:noFill/>
          </a:ln>
        </p:spPr>
        <p:txBody>
          <a:bodyPr lIns="90000" rIns="90000" tIns="45000" bIns="45000"/>
          <a:p>
            <a:pPr>
              <a:lnSpc>
                <a:spcPct val="100000"/>
              </a:lnSpc>
            </a:pPr>
            <a:r>
              <a:rPr i="1" lang="fr-FR" sz="1400">
                <a:solidFill>
                  <a:srgbClr val="000000"/>
                </a:solidFill>
                <a:latin typeface="Arial"/>
              </a:rPr>
              <a:t>RMI/IIOP</a:t>
            </a:r>
            <a:endParaRPr/>
          </a:p>
        </p:txBody>
      </p:sp>
      <p:sp>
        <p:nvSpPr>
          <p:cNvPr id="380" name="CustomShape 6"/>
          <p:cNvSpPr/>
          <p:nvPr/>
        </p:nvSpPr>
        <p:spPr>
          <a:xfrm flipV="1">
            <a:off x="4066560" y="5660640"/>
            <a:ext cx="1009080" cy="683640"/>
          </a:xfrm>
          <a:prstGeom prst="bentConnector3">
            <a:avLst>
              <a:gd name="adj1" fmla="val 99500"/>
            </a:avLst>
          </a:prstGeom>
          <a:noFill/>
          <a:ln w="38160">
            <a:solidFill>
              <a:srgbClr val="bcc837"/>
            </a:solidFill>
            <a:custDash>
              <a:ds d="318000" sp="106000"/>
            </a:custDash>
            <a:round/>
            <a:headEnd len="med" type="triangle" w="med"/>
            <a:tailEnd len="med" type="triangle" w="med"/>
          </a:ln>
        </p:spPr>
      </p:sp>
      <p:sp>
        <p:nvSpPr>
          <p:cNvPr id="381" name="CustomShape 7"/>
          <p:cNvSpPr/>
          <p:nvPr/>
        </p:nvSpPr>
        <p:spPr>
          <a:xfrm>
            <a:off x="179640" y="1700640"/>
            <a:ext cx="2520000" cy="3960000"/>
          </a:xfrm>
          <a:prstGeom prst="rect">
            <a:avLst/>
          </a:prstGeom>
          <a:gradFill>
            <a:gsLst>
              <a:gs pos="0">
                <a:srgbClr val="c4c4c4"/>
              </a:gs>
              <a:gs pos="50000">
                <a:srgbClr val="a9a9a9"/>
              </a:gs>
              <a:gs pos="100000">
                <a:srgbClr val="c4c4c4"/>
              </a:gs>
            </a:gsLst>
            <a:lin ang="948000"/>
          </a:gradFill>
          <a:ln w="9360">
            <a:solidFill>
              <a:srgbClr val="000000"/>
            </a:solidFill>
            <a:round/>
          </a:ln>
        </p:spPr>
      </p:sp>
      <p:sp>
        <p:nvSpPr>
          <p:cNvPr id="382" name="CustomShape 8"/>
          <p:cNvSpPr/>
          <p:nvPr/>
        </p:nvSpPr>
        <p:spPr>
          <a:xfrm>
            <a:off x="122400" y="1700640"/>
            <a:ext cx="180720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Machine client</a:t>
            </a:r>
            <a:endParaRPr/>
          </a:p>
        </p:txBody>
      </p:sp>
      <p:sp>
        <p:nvSpPr>
          <p:cNvPr id="383" name="CustomShape 9"/>
          <p:cNvSpPr/>
          <p:nvPr/>
        </p:nvSpPr>
        <p:spPr>
          <a:xfrm>
            <a:off x="604440" y="4869000"/>
            <a:ext cx="1699200" cy="394560"/>
          </a:xfrm>
          <a:prstGeom prst="rect">
            <a:avLst/>
          </a:prstGeom>
          <a:solidFill>
            <a:srgbClr val="ffffff"/>
          </a:solidFill>
          <a:ln w="19080">
            <a:solidFill>
              <a:srgbClr val="000000"/>
            </a:solidFill>
            <a:round/>
          </a:ln>
        </p:spPr>
        <p:txBody>
          <a:bodyPr wrap="none" lIns="90000" rIns="90000" tIns="45000" bIns="45000"/>
          <a:p>
            <a:pPr algn="ctr">
              <a:lnSpc>
                <a:spcPct val="100000"/>
              </a:lnSpc>
            </a:pPr>
            <a:r>
              <a:rPr lang="fr-FR" sz="2000">
                <a:solidFill>
                  <a:srgbClr val="000000"/>
                </a:solidFill>
                <a:latin typeface="Gill Sans MT"/>
              </a:rPr>
              <a:t>IIOP Runtime</a:t>
            </a:r>
            <a:endParaRPr/>
          </a:p>
        </p:txBody>
      </p:sp>
      <p:sp>
        <p:nvSpPr>
          <p:cNvPr id="384" name="CustomShape 10"/>
          <p:cNvSpPr/>
          <p:nvPr/>
        </p:nvSpPr>
        <p:spPr>
          <a:xfrm>
            <a:off x="633960" y="5229360"/>
            <a:ext cx="1630440" cy="394560"/>
          </a:xfrm>
          <a:prstGeom prst="rect">
            <a:avLst/>
          </a:prstGeom>
          <a:solidFill>
            <a:srgbClr val="ffffff"/>
          </a:solidFill>
          <a:ln w="19080">
            <a:solidFill>
              <a:srgbClr val="000000"/>
            </a:solidFill>
            <a:round/>
          </a:ln>
        </p:spPr>
        <p:txBody>
          <a:bodyPr lIns="90000" rIns="90000" tIns="45000" bIns="45000"/>
          <a:p>
            <a:pPr algn="ctr">
              <a:lnSpc>
                <a:spcPct val="100000"/>
              </a:lnSpc>
            </a:pPr>
            <a:r>
              <a:rPr lang="fr-FR" sz="2000">
                <a:solidFill>
                  <a:srgbClr val="000000"/>
                </a:solidFill>
                <a:latin typeface="Gill Sans MT"/>
              </a:rPr>
              <a:t>JVM</a:t>
            </a:r>
            <a:endParaRPr/>
          </a:p>
        </p:txBody>
      </p:sp>
      <p:sp>
        <p:nvSpPr>
          <p:cNvPr id="385" name="CustomShape 11"/>
          <p:cNvSpPr/>
          <p:nvPr/>
        </p:nvSpPr>
        <p:spPr>
          <a:xfrm>
            <a:off x="702360" y="3642480"/>
            <a:ext cx="1511640" cy="791640"/>
          </a:xfrm>
          <a:prstGeom prst="ellipse">
            <a:avLst/>
          </a:prstGeom>
          <a:solidFill>
            <a:srgbClr val="ffffff"/>
          </a:solidFill>
          <a:ln w="6480">
            <a:solidFill>
              <a:srgbClr val="000000"/>
            </a:solidFill>
            <a:round/>
          </a:ln>
        </p:spPr>
        <p:txBody>
          <a:bodyPr lIns="90000" rIns="90000" tIns="45000" bIns="45000" anchor="ctr"/>
          <a:p>
            <a:pPr algn="ctr">
              <a:lnSpc>
                <a:spcPct val="100000"/>
              </a:lnSpc>
            </a:pPr>
            <a:r>
              <a:rPr b="1" i="1" lang="fr-FR">
                <a:solidFill>
                  <a:srgbClr val="000000"/>
                </a:solidFill>
                <a:latin typeface="Gill Sans MT"/>
              </a:rPr>
              <a:t>stub</a:t>
            </a:r>
            <a:endParaRPr/>
          </a:p>
        </p:txBody>
      </p:sp>
      <p:sp>
        <p:nvSpPr>
          <p:cNvPr id="386" name="CustomShape 12"/>
          <p:cNvSpPr/>
          <p:nvPr/>
        </p:nvSpPr>
        <p:spPr>
          <a:xfrm>
            <a:off x="814680" y="2277000"/>
            <a:ext cx="1295640" cy="647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2000">
                <a:solidFill>
                  <a:srgbClr val="000000"/>
                </a:solidFill>
                <a:latin typeface="Gill Sans MT"/>
              </a:rPr>
              <a:t>Client</a:t>
            </a:r>
            <a:endParaRPr/>
          </a:p>
        </p:txBody>
      </p:sp>
      <p:sp>
        <p:nvSpPr>
          <p:cNvPr id="387" name="CustomShape 13"/>
          <p:cNvSpPr/>
          <p:nvPr/>
        </p:nvSpPr>
        <p:spPr>
          <a:xfrm rot="5400000">
            <a:off x="1210680" y="3176640"/>
            <a:ext cx="503640" cy="360"/>
          </a:xfrm>
          <a:prstGeom prst="straightConnector1">
            <a:avLst/>
          </a:prstGeom>
          <a:noFill/>
          <a:ln w="12600">
            <a:solidFill>
              <a:srgbClr val="000000"/>
            </a:solidFill>
            <a:round/>
            <a:headEnd len="med" type="triangle" w="med"/>
            <a:tailEnd len="med" type="triangle" w="med"/>
          </a:ln>
        </p:spPr>
      </p:sp>
      <p:sp>
        <p:nvSpPr>
          <p:cNvPr id="388" name="CustomShape 14"/>
          <p:cNvSpPr/>
          <p:nvPr/>
        </p:nvSpPr>
        <p:spPr>
          <a:xfrm rot="5400000">
            <a:off x="1239120" y="4649760"/>
            <a:ext cx="434160" cy="3960"/>
          </a:xfrm>
          <a:prstGeom prst="straightConnector1">
            <a:avLst/>
          </a:prstGeom>
          <a:noFill/>
          <a:ln w="12600">
            <a:solidFill>
              <a:srgbClr val="000000"/>
            </a:solidFill>
            <a:round/>
            <a:headEnd len="med" type="triangle" w="med"/>
            <a:tailEnd len="med" type="triangle" w="med"/>
          </a:ln>
        </p:spPr>
      </p:sp>
      <p:sp>
        <p:nvSpPr>
          <p:cNvPr id="389" name="CustomShape 15"/>
          <p:cNvSpPr/>
          <p:nvPr/>
        </p:nvSpPr>
        <p:spPr>
          <a:xfrm>
            <a:off x="3708000" y="1700640"/>
            <a:ext cx="5328360" cy="3960000"/>
          </a:xfrm>
          <a:prstGeom prst="rect">
            <a:avLst/>
          </a:prstGeom>
          <a:gradFill>
            <a:gsLst>
              <a:gs pos="0">
                <a:srgbClr val="c4c4c4"/>
              </a:gs>
              <a:gs pos="50000">
                <a:srgbClr val="a9a9a9"/>
              </a:gs>
              <a:gs pos="100000">
                <a:srgbClr val="c4c4c4"/>
              </a:gs>
            </a:gsLst>
            <a:lin ang="948000"/>
          </a:gradFill>
          <a:ln w="9360">
            <a:solidFill>
              <a:srgbClr val="000000"/>
            </a:solidFill>
            <a:round/>
          </a:ln>
        </p:spPr>
      </p:sp>
      <p:sp>
        <p:nvSpPr>
          <p:cNvPr id="390" name="CustomShape 16"/>
          <p:cNvSpPr/>
          <p:nvPr/>
        </p:nvSpPr>
        <p:spPr>
          <a:xfrm>
            <a:off x="3619800" y="1700640"/>
            <a:ext cx="206496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Machine serveur</a:t>
            </a:r>
            <a:endParaRPr/>
          </a:p>
        </p:txBody>
      </p:sp>
      <p:sp>
        <p:nvSpPr>
          <p:cNvPr id="391" name="CustomShape 17"/>
          <p:cNvSpPr/>
          <p:nvPr/>
        </p:nvSpPr>
        <p:spPr>
          <a:xfrm>
            <a:off x="4132800" y="4869000"/>
            <a:ext cx="1699200" cy="394560"/>
          </a:xfrm>
          <a:prstGeom prst="rect">
            <a:avLst/>
          </a:prstGeom>
          <a:solidFill>
            <a:srgbClr val="ffffff"/>
          </a:solidFill>
          <a:ln w="19080">
            <a:solidFill>
              <a:srgbClr val="000000"/>
            </a:solidFill>
            <a:round/>
          </a:ln>
        </p:spPr>
        <p:txBody>
          <a:bodyPr wrap="none" lIns="90000" rIns="90000" tIns="45000" bIns="45000"/>
          <a:p>
            <a:pPr algn="ctr">
              <a:lnSpc>
                <a:spcPct val="100000"/>
              </a:lnSpc>
            </a:pPr>
            <a:r>
              <a:rPr lang="fr-FR" sz="2000">
                <a:solidFill>
                  <a:srgbClr val="000000"/>
                </a:solidFill>
                <a:latin typeface="Gill Sans MT"/>
              </a:rPr>
              <a:t>IIOP Runtime</a:t>
            </a:r>
            <a:endParaRPr/>
          </a:p>
        </p:txBody>
      </p:sp>
      <p:sp>
        <p:nvSpPr>
          <p:cNvPr id="392" name="CustomShape 18"/>
          <p:cNvSpPr/>
          <p:nvPr/>
        </p:nvSpPr>
        <p:spPr>
          <a:xfrm>
            <a:off x="4162320" y="5229360"/>
            <a:ext cx="1630440" cy="394560"/>
          </a:xfrm>
          <a:prstGeom prst="rect">
            <a:avLst/>
          </a:prstGeom>
          <a:solidFill>
            <a:srgbClr val="ffffff"/>
          </a:solidFill>
          <a:ln w="19080">
            <a:solidFill>
              <a:srgbClr val="000000"/>
            </a:solidFill>
            <a:round/>
          </a:ln>
        </p:spPr>
        <p:txBody>
          <a:bodyPr lIns="90000" rIns="90000" tIns="45000" bIns="45000"/>
          <a:p>
            <a:pPr algn="ctr">
              <a:lnSpc>
                <a:spcPct val="100000"/>
              </a:lnSpc>
            </a:pPr>
            <a:r>
              <a:rPr lang="fr-FR" sz="2000">
                <a:solidFill>
                  <a:srgbClr val="000000"/>
                </a:solidFill>
                <a:latin typeface="Gill Sans MT"/>
              </a:rPr>
              <a:t>JVM</a:t>
            </a:r>
            <a:endParaRPr/>
          </a:p>
        </p:txBody>
      </p:sp>
      <p:sp>
        <p:nvSpPr>
          <p:cNvPr id="393" name="CustomShape 19"/>
          <p:cNvSpPr/>
          <p:nvPr/>
        </p:nvSpPr>
        <p:spPr>
          <a:xfrm>
            <a:off x="4177800" y="3642480"/>
            <a:ext cx="1618200" cy="791640"/>
          </a:xfrm>
          <a:prstGeom prst="ellipse">
            <a:avLst/>
          </a:prstGeom>
          <a:solidFill>
            <a:srgbClr val="ffffff"/>
          </a:solidFill>
          <a:ln w="6480">
            <a:solidFill>
              <a:srgbClr val="000000"/>
            </a:solidFill>
            <a:round/>
          </a:ln>
        </p:spPr>
        <p:txBody>
          <a:bodyPr lIns="90000" rIns="90000" tIns="45000" bIns="45000" anchor="ctr"/>
          <a:p>
            <a:pPr algn="ctr">
              <a:lnSpc>
                <a:spcPct val="100000"/>
              </a:lnSpc>
            </a:pPr>
            <a:r>
              <a:rPr b="1" i="1" lang="fr-FR">
                <a:solidFill>
                  <a:srgbClr val="000000"/>
                </a:solidFill>
                <a:latin typeface="Gill Sans MT"/>
              </a:rPr>
              <a:t>tie</a:t>
            </a:r>
            <a:endParaRPr/>
          </a:p>
        </p:txBody>
      </p:sp>
      <p:sp>
        <p:nvSpPr>
          <p:cNvPr id="394" name="CustomShape 20"/>
          <p:cNvSpPr/>
          <p:nvPr/>
        </p:nvSpPr>
        <p:spPr>
          <a:xfrm>
            <a:off x="4329360" y="2277000"/>
            <a:ext cx="1295640" cy="719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2000">
                <a:solidFill>
                  <a:srgbClr val="000000"/>
                </a:solidFill>
                <a:latin typeface="Gill Sans MT"/>
              </a:rPr>
              <a:t>Serveur</a:t>
            </a:r>
            <a:endParaRPr/>
          </a:p>
          <a:p>
            <a:pPr algn="ctr">
              <a:lnSpc>
                <a:spcPct val="100000"/>
              </a:lnSpc>
            </a:pPr>
            <a:r>
              <a:rPr lang="fr-FR" sz="1400">
                <a:solidFill>
                  <a:srgbClr val="000000"/>
                </a:solidFill>
                <a:latin typeface="Gill Sans MT"/>
              </a:rPr>
              <a:t>= Objet distribué</a:t>
            </a:r>
            <a:endParaRPr/>
          </a:p>
        </p:txBody>
      </p:sp>
      <p:sp>
        <p:nvSpPr>
          <p:cNvPr id="395" name="CustomShape 21"/>
          <p:cNvSpPr/>
          <p:nvPr/>
        </p:nvSpPr>
        <p:spPr>
          <a:xfrm>
            <a:off x="4980240" y="3213000"/>
            <a:ext cx="6480" cy="429120"/>
          </a:xfrm>
          <a:prstGeom prst="straightConnector1">
            <a:avLst/>
          </a:prstGeom>
          <a:noFill/>
          <a:ln w="12600">
            <a:solidFill>
              <a:srgbClr val="000000"/>
            </a:solidFill>
            <a:round/>
            <a:headEnd len="med" type="triangle" w="med"/>
            <a:tailEnd len="med" type="triangle" w="med"/>
          </a:ln>
        </p:spPr>
      </p:sp>
      <p:sp>
        <p:nvSpPr>
          <p:cNvPr id="396" name="CustomShape 22"/>
          <p:cNvSpPr/>
          <p:nvPr/>
        </p:nvSpPr>
        <p:spPr>
          <a:xfrm flipH="1">
            <a:off x="4981680" y="4434840"/>
            <a:ext cx="3960" cy="434160"/>
          </a:xfrm>
          <a:prstGeom prst="straightConnector1">
            <a:avLst/>
          </a:prstGeom>
          <a:noFill/>
          <a:ln w="12600">
            <a:solidFill>
              <a:srgbClr val="000000"/>
            </a:solidFill>
            <a:round/>
            <a:headEnd len="med" type="triangle" w="med"/>
            <a:tailEnd len="med" type="triangle" w="med"/>
          </a:ln>
        </p:spPr>
      </p:sp>
      <p:sp>
        <p:nvSpPr>
          <p:cNvPr id="397" name="CustomShape 23"/>
          <p:cNvSpPr/>
          <p:nvPr/>
        </p:nvSpPr>
        <p:spPr>
          <a:xfrm>
            <a:off x="2214720" y="4038480"/>
            <a:ext cx="1962720" cy="360"/>
          </a:xfrm>
          <a:prstGeom prst="straightConnector1">
            <a:avLst/>
          </a:prstGeom>
          <a:noFill/>
          <a:ln w="9360">
            <a:solidFill>
              <a:srgbClr val="000000"/>
            </a:solidFill>
            <a:custDash>
              <a:ds d="35000" sp="105000"/>
              <a:ds d="35000" sp="105000"/>
              <a:ds d="280000" sp="105000"/>
            </a:custDash>
            <a:round/>
            <a:headEnd len="med" type="triangle" w="med"/>
            <a:tailEnd len="med" type="triangle" w="med"/>
          </a:ln>
        </p:spPr>
      </p:sp>
      <p:sp>
        <p:nvSpPr>
          <p:cNvPr id="398" name="CustomShape 24"/>
          <p:cNvSpPr/>
          <p:nvPr/>
        </p:nvSpPr>
        <p:spPr>
          <a:xfrm>
            <a:off x="3231720" y="3789000"/>
            <a:ext cx="33048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a:t>
            </a:r>
            <a:endParaRPr/>
          </a:p>
        </p:txBody>
      </p:sp>
      <p:sp>
        <p:nvSpPr>
          <p:cNvPr id="399" name="CustomShape 25"/>
          <p:cNvSpPr/>
          <p:nvPr/>
        </p:nvSpPr>
        <p:spPr>
          <a:xfrm>
            <a:off x="3237120" y="3727800"/>
            <a:ext cx="33048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a:t>
            </a:r>
            <a:endParaRPr/>
          </a:p>
        </p:txBody>
      </p:sp>
      <p:sp>
        <p:nvSpPr>
          <p:cNvPr id="400" name="CustomShape 26"/>
          <p:cNvSpPr/>
          <p:nvPr/>
        </p:nvSpPr>
        <p:spPr>
          <a:xfrm flipV="1">
            <a:off x="5625360" y="2517840"/>
            <a:ext cx="1708200" cy="118080"/>
          </a:xfrm>
          <a:prstGeom prst="straightConnector1">
            <a:avLst/>
          </a:prstGeom>
          <a:noFill/>
          <a:ln w="12600">
            <a:solidFill>
              <a:srgbClr val="000000"/>
            </a:solidFill>
            <a:round/>
            <a:headEnd len="med" type="triangle" w="med"/>
            <a:tailEnd len="med" type="triangle" w="med"/>
          </a:ln>
        </p:spPr>
      </p:sp>
      <p:sp>
        <p:nvSpPr>
          <p:cNvPr id="401" name="CustomShape 27"/>
          <p:cNvSpPr/>
          <p:nvPr/>
        </p:nvSpPr>
        <p:spPr>
          <a:xfrm>
            <a:off x="7668360" y="2205000"/>
            <a:ext cx="1151640" cy="575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Service Transaction</a:t>
            </a:r>
            <a:endParaRPr/>
          </a:p>
        </p:txBody>
      </p:sp>
      <p:sp>
        <p:nvSpPr>
          <p:cNvPr id="402" name="CustomShape 28"/>
          <p:cNvSpPr/>
          <p:nvPr/>
        </p:nvSpPr>
        <p:spPr>
          <a:xfrm>
            <a:off x="7668360" y="2853000"/>
            <a:ext cx="1151640" cy="575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Service Sécurité</a:t>
            </a:r>
            <a:endParaRPr/>
          </a:p>
        </p:txBody>
      </p:sp>
      <p:sp>
        <p:nvSpPr>
          <p:cNvPr id="403" name="CustomShape 29"/>
          <p:cNvSpPr/>
          <p:nvPr/>
        </p:nvSpPr>
        <p:spPr>
          <a:xfrm>
            <a:off x="7668360" y="3501000"/>
            <a:ext cx="1151640" cy="647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Driver</a:t>
            </a:r>
            <a:endParaRPr/>
          </a:p>
          <a:p>
            <a:pPr algn="ctr">
              <a:lnSpc>
                <a:spcPct val="100000"/>
              </a:lnSpc>
            </a:pPr>
            <a:r>
              <a:rPr lang="fr-FR" sz="1400">
                <a:solidFill>
                  <a:srgbClr val="000000"/>
                </a:solidFill>
                <a:latin typeface="Gill Sans MT"/>
              </a:rPr>
              <a:t>Base de données</a:t>
            </a:r>
            <a:endParaRPr/>
          </a:p>
        </p:txBody>
      </p:sp>
      <p:sp>
        <p:nvSpPr>
          <p:cNvPr id="404" name="CustomShape 30"/>
          <p:cNvSpPr/>
          <p:nvPr/>
        </p:nvSpPr>
        <p:spPr>
          <a:xfrm>
            <a:off x="5625360" y="2637000"/>
            <a:ext cx="1697760" cy="503640"/>
          </a:xfrm>
          <a:prstGeom prst="straightConnector1">
            <a:avLst/>
          </a:prstGeom>
          <a:noFill/>
          <a:ln w="12600">
            <a:solidFill>
              <a:srgbClr val="000000"/>
            </a:solidFill>
            <a:round/>
            <a:headEnd len="med" type="triangle" w="med"/>
            <a:tailEnd len="med" type="triangle" w="med"/>
          </a:ln>
        </p:spPr>
      </p:sp>
      <p:sp>
        <p:nvSpPr>
          <p:cNvPr id="405" name="CustomShape 31"/>
          <p:cNvSpPr/>
          <p:nvPr/>
        </p:nvSpPr>
        <p:spPr>
          <a:xfrm>
            <a:off x="5625360" y="2637000"/>
            <a:ext cx="1716120" cy="1200240"/>
          </a:xfrm>
          <a:prstGeom prst="straightConnector1">
            <a:avLst/>
          </a:prstGeom>
          <a:noFill/>
          <a:ln w="12600">
            <a:solidFill>
              <a:srgbClr val="000000"/>
            </a:solidFill>
            <a:round/>
            <a:headEnd len="med" type="triangle" w="med"/>
            <a:tailEnd len="med" type="triangle" w="med"/>
          </a:ln>
        </p:spPr>
      </p:sp>
      <p:sp>
        <p:nvSpPr>
          <p:cNvPr id="406" name="CustomShape 32"/>
          <p:cNvSpPr/>
          <p:nvPr/>
        </p:nvSpPr>
        <p:spPr>
          <a:xfrm>
            <a:off x="6995520" y="2133000"/>
            <a:ext cx="74484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 </a:t>
            </a:r>
            <a:endParaRPr/>
          </a:p>
          <a:p>
            <a:pPr algn="ctr">
              <a:lnSpc>
                <a:spcPct val="100000"/>
              </a:lnSpc>
            </a:pPr>
            <a:r>
              <a:rPr lang="fr-FR" sz="900">
                <a:solidFill>
                  <a:srgbClr val="000000"/>
                </a:solidFill>
                <a:latin typeface="Arial"/>
              </a:rPr>
              <a:t>transaction</a:t>
            </a:r>
            <a:endParaRPr/>
          </a:p>
        </p:txBody>
      </p:sp>
      <p:sp>
        <p:nvSpPr>
          <p:cNvPr id="407" name="CustomShape 33"/>
          <p:cNvSpPr/>
          <p:nvPr/>
        </p:nvSpPr>
        <p:spPr>
          <a:xfrm>
            <a:off x="7066080" y="2781000"/>
            <a:ext cx="58500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a:t>
            </a:r>
            <a:endParaRPr/>
          </a:p>
          <a:p>
            <a:pPr algn="ctr">
              <a:lnSpc>
                <a:spcPct val="100000"/>
              </a:lnSpc>
            </a:pPr>
            <a:r>
              <a:rPr lang="fr-FR" sz="900">
                <a:solidFill>
                  <a:srgbClr val="000000"/>
                </a:solidFill>
                <a:latin typeface="Arial"/>
              </a:rPr>
              <a:t>sécurité</a:t>
            </a:r>
            <a:endParaRPr/>
          </a:p>
        </p:txBody>
      </p:sp>
      <p:sp>
        <p:nvSpPr>
          <p:cNvPr id="408" name="CustomShape 34"/>
          <p:cNvSpPr/>
          <p:nvPr/>
        </p:nvSpPr>
        <p:spPr>
          <a:xfrm>
            <a:off x="6938280" y="3789000"/>
            <a:ext cx="78156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 Base </a:t>
            </a:r>
            <a:endParaRPr/>
          </a:p>
          <a:p>
            <a:pPr algn="ctr">
              <a:lnSpc>
                <a:spcPct val="100000"/>
              </a:lnSpc>
            </a:pPr>
            <a:r>
              <a:rPr lang="fr-FR" sz="900">
                <a:solidFill>
                  <a:srgbClr val="000000"/>
                </a:solidFill>
                <a:latin typeface="Arial"/>
              </a:rPr>
              <a:t>de données</a:t>
            </a:r>
            <a:endParaRPr/>
          </a:p>
        </p:txBody>
      </p:sp>
      <p:sp>
        <p:nvSpPr>
          <p:cNvPr id="409" name="CustomShape 35"/>
          <p:cNvSpPr/>
          <p:nvPr/>
        </p:nvSpPr>
        <p:spPr>
          <a:xfrm>
            <a:off x="7323480" y="2457000"/>
            <a:ext cx="71640" cy="71640"/>
          </a:xfrm>
          <a:prstGeom prst="ellipse">
            <a:avLst/>
          </a:prstGeom>
          <a:solidFill>
            <a:srgbClr val="ffffff"/>
          </a:solidFill>
          <a:ln w="6480">
            <a:solidFill>
              <a:srgbClr val="000000"/>
            </a:solidFill>
            <a:round/>
          </a:ln>
        </p:spPr>
      </p:sp>
      <p:sp>
        <p:nvSpPr>
          <p:cNvPr id="410" name="Line 36"/>
          <p:cNvSpPr/>
          <p:nvPr/>
        </p:nvSpPr>
        <p:spPr>
          <a:xfrm flipH="1" flipV="1">
            <a:off x="7395480" y="2492640"/>
            <a:ext cx="263520" cy="6120"/>
          </a:xfrm>
          <a:prstGeom prst="line">
            <a:avLst/>
          </a:prstGeom>
          <a:ln w="9360">
            <a:solidFill>
              <a:srgbClr val="000000"/>
            </a:solidFill>
            <a:round/>
          </a:ln>
        </p:spPr>
      </p:sp>
      <p:sp>
        <p:nvSpPr>
          <p:cNvPr id="411" name="CustomShape 37"/>
          <p:cNvSpPr/>
          <p:nvPr/>
        </p:nvSpPr>
        <p:spPr>
          <a:xfrm>
            <a:off x="7323480" y="3105000"/>
            <a:ext cx="71640" cy="71640"/>
          </a:xfrm>
          <a:prstGeom prst="ellipse">
            <a:avLst/>
          </a:prstGeom>
          <a:solidFill>
            <a:srgbClr val="ffffff"/>
          </a:solidFill>
          <a:ln w="6480">
            <a:solidFill>
              <a:srgbClr val="000000"/>
            </a:solidFill>
            <a:round/>
          </a:ln>
        </p:spPr>
      </p:sp>
      <p:sp>
        <p:nvSpPr>
          <p:cNvPr id="412" name="Line 38"/>
          <p:cNvSpPr/>
          <p:nvPr/>
        </p:nvSpPr>
        <p:spPr>
          <a:xfrm flipH="1" flipV="1">
            <a:off x="7395480" y="3140640"/>
            <a:ext cx="263520" cy="6120"/>
          </a:xfrm>
          <a:prstGeom prst="line">
            <a:avLst/>
          </a:prstGeom>
          <a:ln w="9360">
            <a:solidFill>
              <a:srgbClr val="000000"/>
            </a:solidFill>
            <a:round/>
          </a:ln>
        </p:spPr>
      </p:sp>
      <p:sp>
        <p:nvSpPr>
          <p:cNvPr id="413" name="CustomShape 39"/>
          <p:cNvSpPr/>
          <p:nvPr/>
        </p:nvSpPr>
        <p:spPr>
          <a:xfrm>
            <a:off x="7331040" y="3776040"/>
            <a:ext cx="71640" cy="71640"/>
          </a:xfrm>
          <a:prstGeom prst="ellipse">
            <a:avLst/>
          </a:prstGeom>
          <a:solidFill>
            <a:srgbClr val="ffffff"/>
          </a:solidFill>
          <a:ln w="6480">
            <a:solidFill>
              <a:srgbClr val="000000"/>
            </a:solidFill>
            <a:round/>
          </a:ln>
        </p:spPr>
      </p:sp>
      <p:sp>
        <p:nvSpPr>
          <p:cNvPr id="414" name="Line 40"/>
          <p:cNvSpPr/>
          <p:nvPr/>
        </p:nvSpPr>
        <p:spPr>
          <a:xfrm flipH="1" flipV="1">
            <a:off x="7403040" y="3811680"/>
            <a:ext cx="263520" cy="6120"/>
          </a:xfrm>
          <a:prstGeom prst="line">
            <a:avLst/>
          </a:prstGeom>
          <a:ln w="9360">
            <a:solidFill>
              <a:srgbClr val="000000"/>
            </a:solidFill>
            <a:round/>
          </a:ln>
        </p:spPr>
      </p:sp>
      <p:sp>
        <p:nvSpPr>
          <p:cNvPr id="415" name="CustomShape 41"/>
          <p:cNvSpPr/>
          <p:nvPr/>
        </p:nvSpPr>
        <p:spPr>
          <a:xfrm>
            <a:off x="1425960" y="3429000"/>
            <a:ext cx="71640" cy="71640"/>
          </a:xfrm>
          <a:prstGeom prst="ellipse">
            <a:avLst/>
          </a:prstGeom>
          <a:solidFill>
            <a:srgbClr val="ffffff"/>
          </a:solidFill>
          <a:ln w="6480">
            <a:solidFill>
              <a:srgbClr val="000000"/>
            </a:solidFill>
            <a:round/>
          </a:ln>
        </p:spPr>
      </p:sp>
      <p:sp>
        <p:nvSpPr>
          <p:cNvPr id="416" name="Line 42"/>
          <p:cNvSpPr/>
          <p:nvPr/>
        </p:nvSpPr>
        <p:spPr>
          <a:xfrm flipH="1">
            <a:off x="1458360" y="3501000"/>
            <a:ext cx="3600" cy="141480"/>
          </a:xfrm>
          <a:prstGeom prst="line">
            <a:avLst/>
          </a:prstGeom>
          <a:ln w="9360">
            <a:solidFill>
              <a:srgbClr val="000000"/>
            </a:solidFill>
            <a:round/>
          </a:ln>
        </p:spPr>
      </p:sp>
      <p:sp>
        <p:nvSpPr>
          <p:cNvPr id="417" name="CustomShape 43"/>
          <p:cNvSpPr/>
          <p:nvPr/>
        </p:nvSpPr>
        <p:spPr>
          <a:xfrm>
            <a:off x="1412640" y="3213000"/>
            <a:ext cx="776880" cy="455400"/>
          </a:xfrm>
          <a:prstGeom prst="rect">
            <a:avLst/>
          </a:prstGeom>
          <a:noFill/>
          <a:ln>
            <a:noFill/>
          </a:ln>
        </p:spPr>
        <p:txBody>
          <a:bodyPr wrap="none" lIns="90000" rIns="90000" tIns="45000" bIns="45000"/>
          <a:p>
            <a:pPr algn="ctr">
              <a:lnSpc>
                <a:spcPct val="100000"/>
              </a:lnSpc>
            </a:pPr>
            <a:r>
              <a:rPr lang="fr-FR" sz="1200">
                <a:solidFill>
                  <a:srgbClr val="000000"/>
                </a:solidFill>
                <a:latin typeface="Arial"/>
              </a:rPr>
              <a:t>Remote</a:t>
            </a:r>
            <a:endParaRPr/>
          </a:p>
          <a:p>
            <a:pPr algn="ctr">
              <a:lnSpc>
                <a:spcPct val="100000"/>
              </a:lnSpc>
            </a:pPr>
            <a:r>
              <a:rPr lang="fr-FR" sz="1200">
                <a:solidFill>
                  <a:srgbClr val="000000"/>
                </a:solidFill>
                <a:latin typeface="Arial"/>
              </a:rPr>
              <a:t>Interface</a:t>
            </a:r>
            <a:endParaRPr/>
          </a:p>
        </p:txBody>
      </p:sp>
      <p:sp>
        <p:nvSpPr>
          <p:cNvPr id="418" name="CustomShape 44"/>
          <p:cNvSpPr/>
          <p:nvPr/>
        </p:nvSpPr>
        <p:spPr>
          <a:xfrm>
            <a:off x="4944240" y="3141000"/>
            <a:ext cx="71640" cy="71640"/>
          </a:xfrm>
          <a:prstGeom prst="ellipse">
            <a:avLst/>
          </a:prstGeom>
          <a:solidFill>
            <a:srgbClr val="ffffff"/>
          </a:solidFill>
          <a:ln w="6480">
            <a:solidFill>
              <a:srgbClr val="000000"/>
            </a:solidFill>
            <a:round/>
          </a:ln>
        </p:spPr>
      </p:sp>
      <p:sp>
        <p:nvSpPr>
          <p:cNvPr id="419" name="Line 45"/>
          <p:cNvSpPr/>
          <p:nvPr/>
        </p:nvSpPr>
        <p:spPr>
          <a:xfrm>
            <a:off x="4977000" y="2996640"/>
            <a:ext cx="2880" cy="144000"/>
          </a:xfrm>
          <a:prstGeom prst="line">
            <a:avLst/>
          </a:prstGeom>
          <a:ln w="9360">
            <a:solidFill>
              <a:srgbClr val="000000"/>
            </a:solidFill>
            <a:round/>
          </a:ln>
        </p:spPr>
      </p:sp>
      <p:sp>
        <p:nvSpPr>
          <p:cNvPr id="420" name="CustomShape 46"/>
          <p:cNvSpPr/>
          <p:nvPr/>
        </p:nvSpPr>
        <p:spPr>
          <a:xfrm>
            <a:off x="4289400" y="2987640"/>
            <a:ext cx="776880" cy="455400"/>
          </a:xfrm>
          <a:prstGeom prst="rect">
            <a:avLst/>
          </a:prstGeom>
          <a:noFill/>
          <a:ln>
            <a:noFill/>
          </a:ln>
        </p:spPr>
        <p:txBody>
          <a:bodyPr wrap="none" lIns="90000" rIns="90000" tIns="45000" bIns="45000"/>
          <a:p>
            <a:pPr algn="ctr">
              <a:lnSpc>
                <a:spcPct val="100000"/>
              </a:lnSpc>
            </a:pPr>
            <a:r>
              <a:rPr lang="fr-FR" sz="1200">
                <a:solidFill>
                  <a:srgbClr val="000000"/>
                </a:solidFill>
                <a:latin typeface="Arial"/>
              </a:rPr>
              <a:t>Remote</a:t>
            </a:r>
            <a:endParaRPr/>
          </a:p>
          <a:p>
            <a:pPr algn="ctr">
              <a:lnSpc>
                <a:spcPct val="100000"/>
              </a:lnSpc>
            </a:pPr>
            <a:r>
              <a:rPr lang="fr-FR" sz="1200">
                <a:solidFill>
                  <a:srgbClr val="000000"/>
                </a:solidFill>
                <a:latin typeface="Arial"/>
              </a:rPr>
              <a:t>Interface</a:t>
            </a:r>
            <a:endParaRPr/>
          </a:p>
        </p:txBody>
      </p:sp>
      <p:sp>
        <p:nvSpPr>
          <p:cNvPr id="421" name="TextShape 47"/>
          <p:cNvSpPr txBox="1"/>
          <p:nvPr/>
        </p:nvSpPr>
        <p:spPr>
          <a:xfrm>
            <a:off x="446040" y="4725000"/>
            <a:ext cx="6840360" cy="1944000"/>
          </a:xfrm>
          <a:prstGeom prst="rect">
            <a:avLst/>
          </a:prstGeom>
        </p:spPr>
        <p:txBody>
          <a:bodyPr lIns="90000" rIns="90000" tIns="45000" bIns="45000"/>
          <a:p>
            <a:pPr>
              <a:lnSpc>
                <a:spcPct val="90000"/>
              </a:lnSpc>
            </a:pPr>
            <a:r>
              <a:rPr lang="en-US" sz="2000">
                <a:solidFill>
                  <a:srgbClr val="000000"/>
                </a:solidFill>
                <a:latin typeface="Gill Sans MT"/>
              </a:rPr>
              <a:t>Exemple : transfert d'un  compte bancaire vers un autre : </a:t>
            </a:r>
            <a:endParaRPr/>
          </a:p>
          <a:p>
            <a:pPr lvl="1">
              <a:lnSpc>
                <a:spcPct val="90000"/>
              </a:lnSpc>
              <a:buSzPct val="76000"/>
              <a:buFont typeface="Wingdings 3" charset="2"/>
              <a:buChar char=""/>
            </a:pPr>
            <a:r>
              <a:rPr lang="en-US" sz="2000">
                <a:solidFill>
                  <a:srgbClr val="000000"/>
                </a:solidFill>
                <a:latin typeface="Gill Sans MT"/>
              </a:rPr>
              <a:t>transfert(Compte c1, Compte c2, long montant)</a:t>
            </a:r>
            <a:endParaRPr/>
          </a:p>
          <a:p>
            <a:pPr lvl="2">
              <a:lnSpc>
                <a:spcPct val="90000"/>
              </a:lnSpc>
              <a:buSzPct val="76000"/>
              <a:buFont typeface="Wingdings" charset="2"/>
              <a:buAutoNum type="arabicPeriod"/>
            </a:pPr>
            <a:r>
              <a:rPr lang="en-US" sz="1600">
                <a:solidFill>
                  <a:srgbClr val="000000"/>
                </a:solidFill>
                <a:latin typeface="Gill Sans MT"/>
              </a:rPr>
              <a:t>Appeler l'API de sécurité qui fait une vérification de sécurité,</a:t>
            </a:r>
            <a:endParaRPr/>
          </a:p>
          <a:p>
            <a:pPr lvl="2">
              <a:lnSpc>
                <a:spcPct val="90000"/>
              </a:lnSpc>
              <a:buSzPct val="76000"/>
              <a:buFont typeface="Wingdings" charset="2"/>
              <a:buAutoNum type="arabicPeriod"/>
            </a:pPr>
            <a:r>
              <a:rPr lang="en-US" sz="1600">
                <a:solidFill>
                  <a:srgbClr val="000000"/>
                </a:solidFill>
                <a:latin typeface="Gill Sans MT"/>
              </a:rPr>
              <a:t>Appeler l'API de transaction pour démarrer une transaction,</a:t>
            </a:r>
            <a:endParaRPr/>
          </a:p>
          <a:p>
            <a:pPr lvl="2">
              <a:lnSpc>
                <a:spcPct val="90000"/>
              </a:lnSpc>
              <a:buSzPct val="76000"/>
              <a:buFont typeface="Wingdings" charset="2"/>
              <a:buAutoNum type="arabicPeriod"/>
            </a:pPr>
            <a:r>
              <a:rPr lang="en-US" sz="1600">
                <a:solidFill>
                  <a:srgbClr val="000000"/>
                </a:solidFill>
                <a:latin typeface="Gill Sans MT"/>
              </a:rPr>
              <a:t>Appeler l'API de SGBD pour lire des lignes dans des tables d'une BD,</a:t>
            </a:r>
            <a:endParaRPr/>
          </a:p>
          <a:p>
            <a:pPr lvl="2">
              <a:lnSpc>
                <a:spcPct val="90000"/>
              </a:lnSpc>
              <a:buSzPct val="76000"/>
              <a:buFont typeface="Wingdings" charset="2"/>
              <a:buAutoNum type="arabicPeriod"/>
            </a:pPr>
            <a:r>
              <a:rPr lang="en-US" sz="1600">
                <a:solidFill>
                  <a:srgbClr val="000000"/>
                </a:solidFill>
                <a:latin typeface="Gill Sans MT"/>
              </a:rPr>
              <a:t>Faire le calcul : enlever de l'argent d'un compte pour le mettre dans l'autre</a:t>
            </a:r>
            <a:endParaRPr/>
          </a:p>
          <a:p>
            <a:pPr lvl="2">
              <a:lnSpc>
                <a:spcPct val="90000"/>
              </a:lnSpc>
              <a:buSzPct val="76000"/>
              <a:buFont typeface="Wingdings" charset="2"/>
              <a:buAutoNum type="arabicPeriod"/>
            </a:pPr>
            <a:r>
              <a:rPr lang="en-US" sz="1600">
                <a:solidFill>
                  <a:srgbClr val="000000"/>
                </a:solidFill>
                <a:latin typeface="Gill Sans MT"/>
              </a:rPr>
              <a:t>Appeler l'API de SGBD pour mettre à jour les lignes dans les tables,</a:t>
            </a:r>
            <a:endParaRPr/>
          </a:p>
          <a:p>
            <a:pPr lvl="2">
              <a:lnSpc>
                <a:spcPct val="90000"/>
              </a:lnSpc>
              <a:buSzPct val="76000"/>
              <a:buFont typeface="Wingdings" charset="2"/>
              <a:buAutoNum type="arabicPeriod"/>
            </a:pPr>
            <a:r>
              <a:rPr lang="en-US" sz="1600">
                <a:solidFill>
                  <a:srgbClr val="000000"/>
                </a:solidFill>
                <a:latin typeface="Gill Sans MT"/>
              </a:rPr>
              <a:t>Appeler l'API de transaction pour terminer la transaction.</a:t>
            </a:r>
            <a:endParaRPr/>
          </a:p>
        </p:txBody>
      </p:sp>
    </p:spTree>
  </p:cSld>
  <p:timing>
    <p:tnLst>
      <p:par>
        <p:cTn id="85" dur="indefinite" restart="never" nodeType="tmRoot">
          <p:childTnLst>
            <p:seq>
              <p:cTn id="86"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2"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Les objets distribués</a:t>
            </a:r>
            <a:r>
              <a:rPr lang="en-US" sz="3600">
                <a:solidFill>
                  <a:srgbClr val="464653"/>
                </a:solidFill>
                <a:latin typeface="Bookman Old Style"/>
              </a:rPr>
              <a:t>
</a:t>
            </a:r>
            <a:r>
              <a:rPr lang="en-US" sz="2400">
                <a:solidFill>
                  <a:srgbClr val="464653"/>
                </a:solidFill>
                <a:latin typeface="Bookman Old Style"/>
              </a:rPr>
              <a:t>… Middleware explicite</a:t>
            </a:r>
            <a:endParaRPr/>
          </a:p>
        </p:txBody>
      </p:sp>
      <p:sp>
        <p:nvSpPr>
          <p:cNvPr id="423" name="TextShape 2"/>
          <p:cNvSpPr txBox="1"/>
          <p:nvPr/>
        </p:nvSpPr>
        <p:spPr>
          <a:xfrm>
            <a:off x="8174880" y="2160"/>
            <a:ext cx="761760" cy="365400"/>
          </a:xfrm>
          <a:prstGeom prst="rect">
            <a:avLst/>
          </a:prstGeom>
        </p:spPr>
        <p:txBody>
          <a:bodyPr lIns="90000" rIns="90000" tIns="45000" bIns="45000"/>
          <a:p>
            <a:pPr>
              <a:lnSpc>
                <a:spcPct val="100000"/>
              </a:lnSpc>
            </a:pPr>
            <a:fld id="{D02522CB-CB69-4682-AB80-1422CE095DC6}" type="slidenum">
              <a:rPr lang="fr-FR" sz="1400">
                <a:solidFill>
                  <a:srgbClr val="464653"/>
                </a:solidFill>
                <a:latin typeface="Arial"/>
              </a:rPr>
              <a:t>&lt;numéro&gt;</a:t>
            </a:fld>
            <a:endParaRPr/>
          </a:p>
        </p:txBody>
      </p:sp>
      <p:sp>
        <p:nvSpPr>
          <p:cNvPr id="424" name="CustomShape 3"/>
          <p:cNvSpPr/>
          <p:nvPr/>
        </p:nvSpPr>
        <p:spPr>
          <a:xfrm flipH="1" rot="5400000">
            <a:off x="1550160" y="5550840"/>
            <a:ext cx="683640" cy="905040"/>
          </a:xfrm>
          <a:prstGeom prst="bentConnector2">
            <a:avLst/>
          </a:prstGeom>
          <a:noFill/>
          <a:ln w="38160">
            <a:solidFill>
              <a:srgbClr val="bcc837"/>
            </a:solidFill>
            <a:custDash>
              <a:ds d="318000" sp="106000"/>
            </a:custDash>
            <a:round/>
            <a:headEnd len="med" type="triangle" w="med"/>
            <a:tailEnd len="med" type="triangle" w="med"/>
          </a:ln>
        </p:spPr>
      </p:sp>
      <p:sp>
        <p:nvSpPr>
          <p:cNvPr id="425" name="CustomShape 4"/>
          <p:cNvSpPr/>
          <p:nvPr/>
        </p:nvSpPr>
        <p:spPr>
          <a:xfrm>
            <a:off x="2339640" y="5949360"/>
            <a:ext cx="1728000" cy="791640"/>
          </a:xfrm>
          <a:prstGeom prst="cloud">
            <a:avLst/>
          </a:prstGeom>
          <a:solidFill>
            <a:srgbClr val="cc99ff"/>
          </a:solidFill>
          <a:ln w="9360">
            <a:solidFill>
              <a:srgbClr val="9fb8cd"/>
            </a:solidFill>
            <a:round/>
          </a:ln>
        </p:spPr>
        <p:txBody>
          <a:bodyPr lIns="90000" rIns="90000" tIns="45000" bIns="45000" anchor="ctr"/>
          <a:p>
            <a:pPr algn="ctr">
              <a:lnSpc>
                <a:spcPct val="100000"/>
              </a:lnSpc>
            </a:pPr>
            <a:r>
              <a:rPr lang="fr-FR" sz="2000">
                <a:solidFill>
                  <a:srgbClr val="000000"/>
                </a:solidFill>
                <a:latin typeface="Gill Sans MT"/>
              </a:rPr>
              <a:t>Internet</a:t>
            </a:r>
            <a:endParaRPr/>
          </a:p>
        </p:txBody>
      </p:sp>
      <p:sp>
        <p:nvSpPr>
          <p:cNvPr id="426" name="CustomShape 5"/>
          <p:cNvSpPr/>
          <p:nvPr/>
        </p:nvSpPr>
        <p:spPr>
          <a:xfrm>
            <a:off x="1259640" y="6361560"/>
            <a:ext cx="1223640" cy="303480"/>
          </a:xfrm>
          <a:prstGeom prst="rect">
            <a:avLst/>
          </a:prstGeom>
          <a:noFill/>
          <a:ln>
            <a:noFill/>
          </a:ln>
        </p:spPr>
        <p:txBody>
          <a:bodyPr lIns="90000" rIns="90000" tIns="45000" bIns="45000"/>
          <a:p>
            <a:pPr>
              <a:lnSpc>
                <a:spcPct val="100000"/>
              </a:lnSpc>
            </a:pPr>
            <a:r>
              <a:rPr i="1" lang="fr-FR" sz="1400">
                <a:solidFill>
                  <a:srgbClr val="000000"/>
                </a:solidFill>
                <a:latin typeface="Arial"/>
              </a:rPr>
              <a:t>RMI/IIOP</a:t>
            </a:r>
            <a:endParaRPr/>
          </a:p>
        </p:txBody>
      </p:sp>
      <p:sp>
        <p:nvSpPr>
          <p:cNvPr id="427" name="CustomShape 6"/>
          <p:cNvSpPr/>
          <p:nvPr/>
        </p:nvSpPr>
        <p:spPr>
          <a:xfrm flipV="1">
            <a:off x="4066560" y="5660640"/>
            <a:ext cx="1009080" cy="683640"/>
          </a:xfrm>
          <a:prstGeom prst="bentConnector3">
            <a:avLst>
              <a:gd name="adj1" fmla="val 99500"/>
            </a:avLst>
          </a:prstGeom>
          <a:noFill/>
          <a:ln w="38160">
            <a:solidFill>
              <a:srgbClr val="bcc837"/>
            </a:solidFill>
            <a:custDash>
              <a:ds d="318000" sp="106000"/>
            </a:custDash>
            <a:round/>
            <a:headEnd len="med" type="triangle" w="med"/>
            <a:tailEnd len="med" type="triangle" w="med"/>
          </a:ln>
        </p:spPr>
      </p:sp>
      <p:sp>
        <p:nvSpPr>
          <p:cNvPr id="428" name="CustomShape 7"/>
          <p:cNvSpPr/>
          <p:nvPr/>
        </p:nvSpPr>
        <p:spPr>
          <a:xfrm>
            <a:off x="179640" y="1700640"/>
            <a:ext cx="2520000" cy="3960000"/>
          </a:xfrm>
          <a:prstGeom prst="rect">
            <a:avLst/>
          </a:prstGeom>
          <a:gradFill>
            <a:gsLst>
              <a:gs pos="0">
                <a:srgbClr val="c4c4c4"/>
              </a:gs>
              <a:gs pos="50000">
                <a:srgbClr val="a9a9a9"/>
              </a:gs>
              <a:gs pos="100000">
                <a:srgbClr val="c4c4c4"/>
              </a:gs>
            </a:gsLst>
            <a:lin ang="948000"/>
          </a:gradFill>
          <a:ln w="9360">
            <a:solidFill>
              <a:srgbClr val="000000"/>
            </a:solidFill>
            <a:round/>
          </a:ln>
        </p:spPr>
      </p:sp>
      <p:sp>
        <p:nvSpPr>
          <p:cNvPr id="429" name="CustomShape 8"/>
          <p:cNvSpPr/>
          <p:nvPr/>
        </p:nvSpPr>
        <p:spPr>
          <a:xfrm>
            <a:off x="122400" y="1700640"/>
            <a:ext cx="180720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Machine client</a:t>
            </a:r>
            <a:endParaRPr/>
          </a:p>
        </p:txBody>
      </p:sp>
      <p:sp>
        <p:nvSpPr>
          <p:cNvPr id="430" name="CustomShape 9"/>
          <p:cNvSpPr/>
          <p:nvPr/>
        </p:nvSpPr>
        <p:spPr>
          <a:xfrm>
            <a:off x="604440" y="4869000"/>
            <a:ext cx="1699200" cy="394560"/>
          </a:xfrm>
          <a:prstGeom prst="rect">
            <a:avLst/>
          </a:prstGeom>
          <a:solidFill>
            <a:srgbClr val="ffffff"/>
          </a:solidFill>
          <a:ln w="19080">
            <a:solidFill>
              <a:srgbClr val="000000"/>
            </a:solidFill>
            <a:round/>
          </a:ln>
        </p:spPr>
        <p:txBody>
          <a:bodyPr wrap="none" lIns="90000" rIns="90000" tIns="45000" bIns="45000"/>
          <a:p>
            <a:pPr algn="ctr">
              <a:lnSpc>
                <a:spcPct val="100000"/>
              </a:lnSpc>
            </a:pPr>
            <a:r>
              <a:rPr lang="fr-FR" sz="2000">
                <a:solidFill>
                  <a:srgbClr val="000000"/>
                </a:solidFill>
                <a:latin typeface="Gill Sans MT"/>
              </a:rPr>
              <a:t>IIOP Runtime</a:t>
            </a:r>
            <a:endParaRPr/>
          </a:p>
        </p:txBody>
      </p:sp>
      <p:sp>
        <p:nvSpPr>
          <p:cNvPr id="431" name="CustomShape 10"/>
          <p:cNvSpPr/>
          <p:nvPr/>
        </p:nvSpPr>
        <p:spPr>
          <a:xfrm>
            <a:off x="633960" y="5229360"/>
            <a:ext cx="1630440" cy="394560"/>
          </a:xfrm>
          <a:prstGeom prst="rect">
            <a:avLst/>
          </a:prstGeom>
          <a:solidFill>
            <a:srgbClr val="ffffff"/>
          </a:solidFill>
          <a:ln w="19080">
            <a:solidFill>
              <a:srgbClr val="000000"/>
            </a:solidFill>
            <a:round/>
          </a:ln>
        </p:spPr>
        <p:txBody>
          <a:bodyPr lIns="90000" rIns="90000" tIns="45000" bIns="45000"/>
          <a:p>
            <a:pPr algn="ctr">
              <a:lnSpc>
                <a:spcPct val="100000"/>
              </a:lnSpc>
            </a:pPr>
            <a:r>
              <a:rPr lang="fr-FR" sz="2000">
                <a:solidFill>
                  <a:srgbClr val="000000"/>
                </a:solidFill>
                <a:latin typeface="Gill Sans MT"/>
              </a:rPr>
              <a:t>JVM</a:t>
            </a:r>
            <a:endParaRPr/>
          </a:p>
        </p:txBody>
      </p:sp>
      <p:sp>
        <p:nvSpPr>
          <p:cNvPr id="432" name="CustomShape 11"/>
          <p:cNvSpPr/>
          <p:nvPr/>
        </p:nvSpPr>
        <p:spPr>
          <a:xfrm>
            <a:off x="702360" y="3642480"/>
            <a:ext cx="1511640" cy="791640"/>
          </a:xfrm>
          <a:prstGeom prst="ellipse">
            <a:avLst/>
          </a:prstGeom>
          <a:solidFill>
            <a:srgbClr val="ffffff"/>
          </a:solidFill>
          <a:ln w="6480">
            <a:solidFill>
              <a:srgbClr val="000000"/>
            </a:solidFill>
            <a:round/>
          </a:ln>
        </p:spPr>
        <p:txBody>
          <a:bodyPr lIns="90000" rIns="90000" tIns="45000" bIns="45000" anchor="ctr"/>
          <a:p>
            <a:pPr algn="ctr">
              <a:lnSpc>
                <a:spcPct val="100000"/>
              </a:lnSpc>
            </a:pPr>
            <a:r>
              <a:rPr b="1" i="1" lang="fr-FR">
                <a:solidFill>
                  <a:srgbClr val="000000"/>
                </a:solidFill>
                <a:latin typeface="Gill Sans MT"/>
              </a:rPr>
              <a:t>stub</a:t>
            </a:r>
            <a:endParaRPr/>
          </a:p>
        </p:txBody>
      </p:sp>
      <p:sp>
        <p:nvSpPr>
          <p:cNvPr id="433" name="CustomShape 12"/>
          <p:cNvSpPr/>
          <p:nvPr/>
        </p:nvSpPr>
        <p:spPr>
          <a:xfrm>
            <a:off x="814680" y="2277000"/>
            <a:ext cx="1295640" cy="647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2000">
                <a:solidFill>
                  <a:srgbClr val="000000"/>
                </a:solidFill>
                <a:latin typeface="Gill Sans MT"/>
              </a:rPr>
              <a:t>Client</a:t>
            </a:r>
            <a:endParaRPr/>
          </a:p>
        </p:txBody>
      </p:sp>
      <p:sp>
        <p:nvSpPr>
          <p:cNvPr id="434" name="CustomShape 13"/>
          <p:cNvSpPr/>
          <p:nvPr/>
        </p:nvSpPr>
        <p:spPr>
          <a:xfrm rot="5400000">
            <a:off x="1210680" y="3176640"/>
            <a:ext cx="503640" cy="360"/>
          </a:xfrm>
          <a:prstGeom prst="straightConnector1">
            <a:avLst/>
          </a:prstGeom>
          <a:noFill/>
          <a:ln w="12600">
            <a:solidFill>
              <a:srgbClr val="000000"/>
            </a:solidFill>
            <a:round/>
            <a:headEnd len="med" type="triangle" w="med"/>
            <a:tailEnd len="med" type="triangle" w="med"/>
          </a:ln>
        </p:spPr>
      </p:sp>
      <p:sp>
        <p:nvSpPr>
          <p:cNvPr id="435" name="CustomShape 14"/>
          <p:cNvSpPr/>
          <p:nvPr/>
        </p:nvSpPr>
        <p:spPr>
          <a:xfrm rot="5400000">
            <a:off x="1239120" y="4649760"/>
            <a:ext cx="434160" cy="3960"/>
          </a:xfrm>
          <a:prstGeom prst="straightConnector1">
            <a:avLst/>
          </a:prstGeom>
          <a:noFill/>
          <a:ln w="12600">
            <a:solidFill>
              <a:srgbClr val="000000"/>
            </a:solidFill>
            <a:round/>
            <a:headEnd len="med" type="triangle" w="med"/>
            <a:tailEnd len="med" type="triangle" w="med"/>
          </a:ln>
        </p:spPr>
      </p:sp>
      <p:sp>
        <p:nvSpPr>
          <p:cNvPr id="436" name="CustomShape 15"/>
          <p:cNvSpPr/>
          <p:nvPr/>
        </p:nvSpPr>
        <p:spPr>
          <a:xfrm>
            <a:off x="3708000" y="1700640"/>
            <a:ext cx="5328360" cy="3960000"/>
          </a:xfrm>
          <a:prstGeom prst="rect">
            <a:avLst/>
          </a:prstGeom>
          <a:gradFill>
            <a:gsLst>
              <a:gs pos="0">
                <a:srgbClr val="c4c4c4"/>
              </a:gs>
              <a:gs pos="50000">
                <a:srgbClr val="a9a9a9"/>
              </a:gs>
              <a:gs pos="100000">
                <a:srgbClr val="c4c4c4"/>
              </a:gs>
            </a:gsLst>
            <a:lin ang="948000"/>
          </a:gradFill>
          <a:ln w="9360">
            <a:solidFill>
              <a:srgbClr val="000000"/>
            </a:solidFill>
            <a:round/>
          </a:ln>
        </p:spPr>
      </p:sp>
      <p:sp>
        <p:nvSpPr>
          <p:cNvPr id="437" name="CustomShape 16"/>
          <p:cNvSpPr/>
          <p:nvPr/>
        </p:nvSpPr>
        <p:spPr>
          <a:xfrm>
            <a:off x="3619800" y="1700640"/>
            <a:ext cx="206496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Machine serveur</a:t>
            </a:r>
            <a:endParaRPr/>
          </a:p>
        </p:txBody>
      </p:sp>
      <p:sp>
        <p:nvSpPr>
          <p:cNvPr id="438" name="CustomShape 17"/>
          <p:cNvSpPr/>
          <p:nvPr/>
        </p:nvSpPr>
        <p:spPr>
          <a:xfrm>
            <a:off x="4132800" y="4869000"/>
            <a:ext cx="1699200" cy="394560"/>
          </a:xfrm>
          <a:prstGeom prst="rect">
            <a:avLst/>
          </a:prstGeom>
          <a:solidFill>
            <a:srgbClr val="ffffff"/>
          </a:solidFill>
          <a:ln w="19080">
            <a:solidFill>
              <a:srgbClr val="000000"/>
            </a:solidFill>
            <a:round/>
          </a:ln>
        </p:spPr>
        <p:txBody>
          <a:bodyPr wrap="none" lIns="90000" rIns="90000" tIns="45000" bIns="45000"/>
          <a:p>
            <a:pPr algn="ctr">
              <a:lnSpc>
                <a:spcPct val="100000"/>
              </a:lnSpc>
            </a:pPr>
            <a:r>
              <a:rPr lang="fr-FR" sz="2000">
                <a:solidFill>
                  <a:srgbClr val="000000"/>
                </a:solidFill>
                <a:latin typeface="Gill Sans MT"/>
              </a:rPr>
              <a:t>IIOP Runtime</a:t>
            </a:r>
            <a:endParaRPr/>
          </a:p>
        </p:txBody>
      </p:sp>
      <p:sp>
        <p:nvSpPr>
          <p:cNvPr id="439" name="CustomShape 18"/>
          <p:cNvSpPr/>
          <p:nvPr/>
        </p:nvSpPr>
        <p:spPr>
          <a:xfrm>
            <a:off x="4162320" y="5229360"/>
            <a:ext cx="1630440" cy="394560"/>
          </a:xfrm>
          <a:prstGeom prst="rect">
            <a:avLst/>
          </a:prstGeom>
          <a:solidFill>
            <a:srgbClr val="ffffff"/>
          </a:solidFill>
          <a:ln w="19080">
            <a:solidFill>
              <a:srgbClr val="000000"/>
            </a:solidFill>
            <a:round/>
          </a:ln>
        </p:spPr>
        <p:txBody>
          <a:bodyPr lIns="90000" rIns="90000" tIns="45000" bIns="45000"/>
          <a:p>
            <a:pPr algn="ctr">
              <a:lnSpc>
                <a:spcPct val="100000"/>
              </a:lnSpc>
            </a:pPr>
            <a:r>
              <a:rPr lang="fr-FR" sz="2000">
                <a:solidFill>
                  <a:srgbClr val="000000"/>
                </a:solidFill>
                <a:latin typeface="Gill Sans MT"/>
              </a:rPr>
              <a:t>JVM</a:t>
            </a:r>
            <a:endParaRPr/>
          </a:p>
        </p:txBody>
      </p:sp>
      <p:sp>
        <p:nvSpPr>
          <p:cNvPr id="440" name="CustomShape 19"/>
          <p:cNvSpPr/>
          <p:nvPr/>
        </p:nvSpPr>
        <p:spPr>
          <a:xfrm>
            <a:off x="4177800" y="3642480"/>
            <a:ext cx="1618200" cy="791640"/>
          </a:xfrm>
          <a:prstGeom prst="ellipse">
            <a:avLst/>
          </a:prstGeom>
          <a:solidFill>
            <a:srgbClr val="ffffff"/>
          </a:solidFill>
          <a:ln w="6480">
            <a:solidFill>
              <a:srgbClr val="000000"/>
            </a:solidFill>
            <a:round/>
          </a:ln>
        </p:spPr>
        <p:txBody>
          <a:bodyPr lIns="90000" rIns="90000" tIns="45000" bIns="45000" anchor="ctr"/>
          <a:p>
            <a:pPr algn="ctr">
              <a:lnSpc>
                <a:spcPct val="100000"/>
              </a:lnSpc>
            </a:pPr>
            <a:r>
              <a:rPr b="1" i="1" lang="fr-FR">
                <a:solidFill>
                  <a:srgbClr val="000000"/>
                </a:solidFill>
                <a:latin typeface="Gill Sans MT"/>
              </a:rPr>
              <a:t>tie</a:t>
            </a:r>
            <a:endParaRPr/>
          </a:p>
        </p:txBody>
      </p:sp>
      <p:sp>
        <p:nvSpPr>
          <p:cNvPr id="441" name="CustomShape 20"/>
          <p:cNvSpPr/>
          <p:nvPr/>
        </p:nvSpPr>
        <p:spPr>
          <a:xfrm>
            <a:off x="4329360" y="2277000"/>
            <a:ext cx="1295640" cy="719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2000">
                <a:solidFill>
                  <a:srgbClr val="000000"/>
                </a:solidFill>
                <a:latin typeface="Gill Sans MT"/>
              </a:rPr>
              <a:t>Serveur</a:t>
            </a:r>
            <a:endParaRPr/>
          </a:p>
          <a:p>
            <a:pPr algn="ctr">
              <a:lnSpc>
                <a:spcPct val="100000"/>
              </a:lnSpc>
            </a:pPr>
            <a:r>
              <a:rPr lang="fr-FR" sz="1400">
                <a:solidFill>
                  <a:srgbClr val="000000"/>
                </a:solidFill>
                <a:latin typeface="Gill Sans MT"/>
              </a:rPr>
              <a:t>= Objet distribué</a:t>
            </a:r>
            <a:endParaRPr/>
          </a:p>
        </p:txBody>
      </p:sp>
      <p:sp>
        <p:nvSpPr>
          <p:cNvPr id="442" name="CustomShape 21"/>
          <p:cNvSpPr/>
          <p:nvPr/>
        </p:nvSpPr>
        <p:spPr>
          <a:xfrm>
            <a:off x="4980240" y="3213000"/>
            <a:ext cx="6480" cy="429120"/>
          </a:xfrm>
          <a:prstGeom prst="straightConnector1">
            <a:avLst/>
          </a:prstGeom>
          <a:noFill/>
          <a:ln w="12600">
            <a:solidFill>
              <a:srgbClr val="000000"/>
            </a:solidFill>
            <a:round/>
            <a:headEnd len="med" type="triangle" w="med"/>
            <a:tailEnd len="med" type="triangle" w="med"/>
          </a:ln>
        </p:spPr>
      </p:sp>
      <p:sp>
        <p:nvSpPr>
          <p:cNvPr id="443" name="CustomShape 22"/>
          <p:cNvSpPr/>
          <p:nvPr/>
        </p:nvSpPr>
        <p:spPr>
          <a:xfrm flipH="1">
            <a:off x="4981680" y="4434840"/>
            <a:ext cx="3960" cy="434160"/>
          </a:xfrm>
          <a:prstGeom prst="straightConnector1">
            <a:avLst/>
          </a:prstGeom>
          <a:noFill/>
          <a:ln w="12600">
            <a:solidFill>
              <a:srgbClr val="000000"/>
            </a:solidFill>
            <a:round/>
            <a:headEnd len="med" type="triangle" w="med"/>
            <a:tailEnd len="med" type="triangle" w="med"/>
          </a:ln>
        </p:spPr>
      </p:sp>
      <p:sp>
        <p:nvSpPr>
          <p:cNvPr id="444" name="CustomShape 23"/>
          <p:cNvSpPr/>
          <p:nvPr/>
        </p:nvSpPr>
        <p:spPr>
          <a:xfrm>
            <a:off x="2214720" y="4038480"/>
            <a:ext cx="1962720" cy="360"/>
          </a:xfrm>
          <a:prstGeom prst="straightConnector1">
            <a:avLst/>
          </a:prstGeom>
          <a:noFill/>
          <a:ln w="9360">
            <a:solidFill>
              <a:srgbClr val="000000"/>
            </a:solidFill>
            <a:custDash>
              <a:ds d="35000" sp="105000"/>
              <a:ds d="35000" sp="105000"/>
              <a:ds d="280000" sp="105000"/>
            </a:custDash>
            <a:round/>
            <a:headEnd len="med" type="triangle" w="med"/>
            <a:tailEnd len="med" type="triangle" w="med"/>
          </a:ln>
        </p:spPr>
      </p:sp>
      <p:sp>
        <p:nvSpPr>
          <p:cNvPr id="445" name="CustomShape 24"/>
          <p:cNvSpPr/>
          <p:nvPr/>
        </p:nvSpPr>
        <p:spPr>
          <a:xfrm>
            <a:off x="3231720" y="3789000"/>
            <a:ext cx="33048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a:t>
            </a:r>
            <a:endParaRPr/>
          </a:p>
        </p:txBody>
      </p:sp>
      <p:sp>
        <p:nvSpPr>
          <p:cNvPr id="446" name="CustomShape 25"/>
          <p:cNvSpPr/>
          <p:nvPr/>
        </p:nvSpPr>
        <p:spPr>
          <a:xfrm>
            <a:off x="3237120" y="3727800"/>
            <a:ext cx="33048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a:t>
            </a:r>
            <a:endParaRPr/>
          </a:p>
        </p:txBody>
      </p:sp>
      <p:sp>
        <p:nvSpPr>
          <p:cNvPr id="447" name="CustomShape 26"/>
          <p:cNvSpPr/>
          <p:nvPr/>
        </p:nvSpPr>
        <p:spPr>
          <a:xfrm flipV="1">
            <a:off x="5625360" y="2517840"/>
            <a:ext cx="1708200" cy="118080"/>
          </a:xfrm>
          <a:prstGeom prst="straightConnector1">
            <a:avLst/>
          </a:prstGeom>
          <a:noFill/>
          <a:ln w="12600">
            <a:solidFill>
              <a:srgbClr val="000000"/>
            </a:solidFill>
            <a:round/>
            <a:headEnd len="med" type="triangle" w="med"/>
            <a:tailEnd len="med" type="triangle" w="med"/>
          </a:ln>
        </p:spPr>
      </p:sp>
      <p:sp>
        <p:nvSpPr>
          <p:cNvPr id="448" name="CustomShape 27"/>
          <p:cNvSpPr/>
          <p:nvPr/>
        </p:nvSpPr>
        <p:spPr>
          <a:xfrm>
            <a:off x="7668360" y="2205000"/>
            <a:ext cx="1151640" cy="575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Service Transaction</a:t>
            </a:r>
            <a:endParaRPr/>
          </a:p>
        </p:txBody>
      </p:sp>
      <p:sp>
        <p:nvSpPr>
          <p:cNvPr id="449" name="CustomShape 28"/>
          <p:cNvSpPr/>
          <p:nvPr/>
        </p:nvSpPr>
        <p:spPr>
          <a:xfrm>
            <a:off x="7668360" y="2853000"/>
            <a:ext cx="1151640" cy="575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Service Sécurité</a:t>
            </a:r>
            <a:endParaRPr/>
          </a:p>
        </p:txBody>
      </p:sp>
      <p:sp>
        <p:nvSpPr>
          <p:cNvPr id="450" name="CustomShape 29"/>
          <p:cNvSpPr/>
          <p:nvPr/>
        </p:nvSpPr>
        <p:spPr>
          <a:xfrm>
            <a:off x="7668360" y="3501000"/>
            <a:ext cx="1151640" cy="647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Driver</a:t>
            </a:r>
            <a:endParaRPr/>
          </a:p>
          <a:p>
            <a:pPr algn="ctr">
              <a:lnSpc>
                <a:spcPct val="100000"/>
              </a:lnSpc>
            </a:pPr>
            <a:r>
              <a:rPr lang="fr-FR" sz="1400">
                <a:solidFill>
                  <a:srgbClr val="000000"/>
                </a:solidFill>
                <a:latin typeface="Gill Sans MT"/>
              </a:rPr>
              <a:t>Base de données</a:t>
            </a:r>
            <a:endParaRPr/>
          </a:p>
        </p:txBody>
      </p:sp>
      <p:sp>
        <p:nvSpPr>
          <p:cNvPr id="451" name="CustomShape 30"/>
          <p:cNvSpPr/>
          <p:nvPr/>
        </p:nvSpPr>
        <p:spPr>
          <a:xfrm>
            <a:off x="5625360" y="2637000"/>
            <a:ext cx="1697760" cy="503640"/>
          </a:xfrm>
          <a:prstGeom prst="straightConnector1">
            <a:avLst/>
          </a:prstGeom>
          <a:noFill/>
          <a:ln w="12600">
            <a:solidFill>
              <a:srgbClr val="000000"/>
            </a:solidFill>
            <a:round/>
            <a:headEnd len="med" type="triangle" w="med"/>
            <a:tailEnd len="med" type="triangle" w="med"/>
          </a:ln>
        </p:spPr>
      </p:sp>
      <p:sp>
        <p:nvSpPr>
          <p:cNvPr id="452" name="CustomShape 31"/>
          <p:cNvSpPr/>
          <p:nvPr/>
        </p:nvSpPr>
        <p:spPr>
          <a:xfrm>
            <a:off x="5625360" y="2637000"/>
            <a:ext cx="1716120" cy="1200240"/>
          </a:xfrm>
          <a:prstGeom prst="straightConnector1">
            <a:avLst/>
          </a:prstGeom>
          <a:noFill/>
          <a:ln w="12600">
            <a:solidFill>
              <a:srgbClr val="000000"/>
            </a:solidFill>
            <a:round/>
            <a:headEnd len="med" type="triangle" w="med"/>
            <a:tailEnd len="med" type="triangle" w="med"/>
          </a:ln>
        </p:spPr>
      </p:sp>
      <p:sp>
        <p:nvSpPr>
          <p:cNvPr id="453" name="CustomShape 32"/>
          <p:cNvSpPr/>
          <p:nvPr/>
        </p:nvSpPr>
        <p:spPr>
          <a:xfrm>
            <a:off x="6995520" y="2133000"/>
            <a:ext cx="74484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 </a:t>
            </a:r>
            <a:endParaRPr/>
          </a:p>
          <a:p>
            <a:pPr algn="ctr">
              <a:lnSpc>
                <a:spcPct val="100000"/>
              </a:lnSpc>
            </a:pPr>
            <a:r>
              <a:rPr lang="fr-FR" sz="900">
                <a:solidFill>
                  <a:srgbClr val="000000"/>
                </a:solidFill>
                <a:latin typeface="Arial"/>
              </a:rPr>
              <a:t>transaction</a:t>
            </a:r>
            <a:endParaRPr/>
          </a:p>
        </p:txBody>
      </p:sp>
      <p:sp>
        <p:nvSpPr>
          <p:cNvPr id="454" name="CustomShape 33"/>
          <p:cNvSpPr/>
          <p:nvPr/>
        </p:nvSpPr>
        <p:spPr>
          <a:xfrm>
            <a:off x="7066080" y="2781000"/>
            <a:ext cx="58500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a:t>
            </a:r>
            <a:endParaRPr/>
          </a:p>
          <a:p>
            <a:pPr algn="ctr">
              <a:lnSpc>
                <a:spcPct val="100000"/>
              </a:lnSpc>
            </a:pPr>
            <a:r>
              <a:rPr lang="fr-FR" sz="900">
                <a:solidFill>
                  <a:srgbClr val="000000"/>
                </a:solidFill>
                <a:latin typeface="Arial"/>
              </a:rPr>
              <a:t>sécurité</a:t>
            </a:r>
            <a:endParaRPr/>
          </a:p>
        </p:txBody>
      </p:sp>
      <p:sp>
        <p:nvSpPr>
          <p:cNvPr id="455" name="CustomShape 34"/>
          <p:cNvSpPr/>
          <p:nvPr/>
        </p:nvSpPr>
        <p:spPr>
          <a:xfrm>
            <a:off x="6938280" y="3789000"/>
            <a:ext cx="78156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 Base </a:t>
            </a:r>
            <a:endParaRPr/>
          </a:p>
          <a:p>
            <a:pPr algn="ctr">
              <a:lnSpc>
                <a:spcPct val="100000"/>
              </a:lnSpc>
            </a:pPr>
            <a:r>
              <a:rPr lang="fr-FR" sz="900">
                <a:solidFill>
                  <a:srgbClr val="000000"/>
                </a:solidFill>
                <a:latin typeface="Arial"/>
              </a:rPr>
              <a:t>de données</a:t>
            </a:r>
            <a:endParaRPr/>
          </a:p>
        </p:txBody>
      </p:sp>
      <p:sp>
        <p:nvSpPr>
          <p:cNvPr id="456" name="CustomShape 35"/>
          <p:cNvSpPr/>
          <p:nvPr/>
        </p:nvSpPr>
        <p:spPr>
          <a:xfrm>
            <a:off x="7323480" y="2457000"/>
            <a:ext cx="71640" cy="71640"/>
          </a:xfrm>
          <a:prstGeom prst="ellipse">
            <a:avLst/>
          </a:prstGeom>
          <a:solidFill>
            <a:srgbClr val="ffffff"/>
          </a:solidFill>
          <a:ln w="6480">
            <a:solidFill>
              <a:srgbClr val="000000"/>
            </a:solidFill>
            <a:round/>
          </a:ln>
        </p:spPr>
      </p:sp>
      <p:sp>
        <p:nvSpPr>
          <p:cNvPr id="457" name="Line 36"/>
          <p:cNvSpPr/>
          <p:nvPr/>
        </p:nvSpPr>
        <p:spPr>
          <a:xfrm flipH="1" flipV="1">
            <a:off x="7395480" y="2492640"/>
            <a:ext cx="263520" cy="6120"/>
          </a:xfrm>
          <a:prstGeom prst="line">
            <a:avLst/>
          </a:prstGeom>
          <a:ln w="9360">
            <a:solidFill>
              <a:srgbClr val="000000"/>
            </a:solidFill>
            <a:round/>
          </a:ln>
        </p:spPr>
      </p:sp>
      <p:sp>
        <p:nvSpPr>
          <p:cNvPr id="458" name="CustomShape 37"/>
          <p:cNvSpPr/>
          <p:nvPr/>
        </p:nvSpPr>
        <p:spPr>
          <a:xfrm>
            <a:off x="7323480" y="3105000"/>
            <a:ext cx="71640" cy="71640"/>
          </a:xfrm>
          <a:prstGeom prst="ellipse">
            <a:avLst/>
          </a:prstGeom>
          <a:solidFill>
            <a:srgbClr val="ffffff"/>
          </a:solidFill>
          <a:ln w="6480">
            <a:solidFill>
              <a:srgbClr val="000000"/>
            </a:solidFill>
            <a:round/>
          </a:ln>
        </p:spPr>
      </p:sp>
      <p:sp>
        <p:nvSpPr>
          <p:cNvPr id="459" name="Line 38"/>
          <p:cNvSpPr/>
          <p:nvPr/>
        </p:nvSpPr>
        <p:spPr>
          <a:xfrm flipH="1" flipV="1">
            <a:off x="7395480" y="3140640"/>
            <a:ext cx="263520" cy="6120"/>
          </a:xfrm>
          <a:prstGeom prst="line">
            <a:avLst/>
          </a:prstGeom>
          <a:ln w="9360">
            <a:solidFill>
              <a:srgbClr val="000000"/>
            </a:solidFill>
            <a:round/>
          </a:ln>
        </p:spPr>
      </p:sp>
      <p:sp>
        <p:nvSpPr>
          <p:cNvPr id="460" name="CustomShape 39"/>
          <p:cNvSpPr/>
          <p:nvPr/>
        </p:nvSpPr>
        <p:spPr>
          <a:xfrm>
            <a:off x="7331040" y="3776040"/>
            <a:ext cx="71640" cy="71640"/>
          </a:xfrm>
          <a:prstGeom prst="ellipse">
            <a:avLst/>
          </a:prstGeom>
          <a:solidFill>
            <a:srgbClr val="ffffff"/>
          </a:solidFill>
          <a:ln w="6480">
            <a:solidFill>
              <a:srgbClr val="000000"/>
            </a:solidFill>
            <a:round/>
          </a:ln>
        </p:spPr>
      </p:sp>
      <p:sp>
        <p:nvSpPr>
          <p:cNvPr id="461" name="Line 40"/>
          <p:cNvSpPr/>
          <p:nvPr/>
        </p:nvSpPr>
        <p:spPr>
          <a:xfrm flipH="1" flipV="1">
            <a:off x="7403040" y="3811680"/>
            <a:ext cx="263520" cy="6120"/>
          </a:xfrm>
          <a:prstGeom prst="line">
            <a:avLst/>
          </a:prstGeom>
          <a:ln w="9360">
            <a:solidFill>
              <a:srgbClr val="000000"/>
            </a:solidFill>
            <a:round/>
          </a:ln>
        </p:spPr>
      </p:sp>
      <p:sp>
        <p:nvSpPr>
          <p:cNvPr id="462" name="CustomShape 41"/>
          <p:cNvSpPr/>
          <p:nvPr/>
        </p:nvSpPr>
        <p:spPr>
          <a:xfrm>
            <a:off x="1425960" y="3429000"/>
            <a:ext cx="71640" cy="71640"/>
          </a:xfrm>
          <a:prstGeom prst="ellipse">
            <a:avLst/>
          </a:prstGeom>
          <a:solidFill>
            <a:srgbClr val="ffffff"/>
          </a:solidFill>
          <a:ln w="6480">
            <a:solidFill>
              <a:srgbClr val="000000"/>
            </a:solidFill>
            <a:round/>
          </a:ln>
        </p:spPr>
      </p:sp>
      <p:sp>
        <p:nvSpPr>
          <p:cNvPr id="463" name="Line 42"/>
          <p:cNvSpPr/>
          <p:nvPr/>
        </p:nvSpPr>
        <p:spPr>
          <a:xfrm flipH="1">
            <a:off x="1458360" y="3501000"/>
            <a:ext cx="3600" cy="141480"/>
          </a:xfrm>
          <a:prstGeom prst="line">
            <a:avLst/>
          </a:prstGeom>
          <a:ln w="9360">
            <a:solidFill>
              <a:srgbClr val="000000"/>
            </a:solidFill>
            <a:round/>
          </a:ln>
        </p:spPr>
      </p:sp>
      <p:sp>
        <p:nvSpPr>
          <p:cNvPr id="464" name="CustomShape 43"/>
          <p:cNvSpPr/>
          <p:nvPr/>
        </p:nvSpPr>
        <p:spPr>
          <a:xfrm>
            <a:off x="1412640" y="3213000"/>
            <a:ext cx="776880" cy="455400"/>
          </a:xfrm>
          <a:prstGeom prst="rect">
            <a:avLst/>
          </a:prstGeom>
          <a:noFill/>
          <a:ln>
            <a:noFill/>
          </a:ln>
        </p:spPr>
        <p:txBody>
          <a:bodyPr wrap="none" lIns="90000" rIns="90000" tIns="45000" bIns="45000"/>
          <a:p>
            <a:pPr algn="ctr">
              <a:lnSpc>
                <a:spcPct val="100000"/>
              </a:lnSpc>
            </a:pPr>
            <a:r>
              <a:rPr lang="fr-FR" sz="1200">
                <a:solidFill>
                  <a:srgbClr val="000000"/>
                </a:solidFill>
                <a:latin typeface="Arial"/>
              </a:rPr>
              <a:t>Remote</a:t>
            </a:r>
            <a:endParaRPr/>
          </a:p>
          <a:p>
            <a:pPr algn="ctr">
              <a:lnSpc>
                <a:spcPct val="100000"/>
              </a:lnSpc>
            </a:pPr>
            <a:r>
              <a:rPr lang="fr-FR" sz="1200">
                <a:solidFill>
                  <a:srgbClr val="000000"/>
                </a:solidFill>
                <a:latin typeface="Arial"/>
              </a:rPr>
              <a:t>Interface</a:t>
            </a:r>
            <a:endParaRPr/>
          </a:p>
        </p:txBody>
      </p:sp>
      <p:sp>
        <p:nvSpPr>
          <p:cNvPr id="465" name="CustomShape 44"/>
          <p:cNvSpPr/>
          <p:nvPr/>
        </p:nvSpPr>
        <p:spPr>
          <a:xfrm>
            <a:off x="4944240" y="3141000"/>
            <a:ext cx="71640" cy="71640"/>
          </a:xfrm>
          <a:prstGeom prst="ellipse">
            <a:avLst/>
          </a:prstGeom>
          <a:solidFill>
            <a:srgbClr val="ffffff"/>
          </a:solidFill>
          <a:ln w="6480">
            <a:solidFill>
              <a:srgbClr val="000000"/>
            </a:solidFill>
            <a:round/>
          </a:ln>
        </p:spPr>
      </p:sp>
      <p:sp>
        <p:nvSpPr>
          <p:cNvPr id="466" name="Line 45"/>
          <p:cNvSpPr/>
          <p:nvPr/>
        </p:nvSpPr>
        <p:spPr>
          <a:xfrm>
            <a:off x="4977000" y="2996640"/>
            <a:ext cx="2880" cy="144000"/>
          </a:xfrm>
          <a:prstGeom prst="line">
            <a:avLst/>
          </a:prstGeom>
          <a:ln w="9360">
            <a:solidFill>
              <a:srgbClr val="000000"/>
            </a:solidFill>
            <a:round/>
          </a:ln>
        </p:spPr>
      </p:sp>
      <p:sp>
        <p:nvSpPr>
          <p:cNvPr id="467" name="CustomShape 46"/>
          <p:cNvSpPr/>
          <p:nvPr/>
        </p:nvSpPr>
        <p:spPr>
          <a:xfrm>
            <a:off x="4289400" y="2987640"/>
            <a:ext cx="776880" cy="455400"/>
          </a:xfrm>
          <a:prstGeom prst="rect">
            <a:avLst/>
          </a:prstGeom>
          <a:noFill/>
          <a:ln>
            <a:noFill/>
          </a:ln>
        </p:spPr>
        <p:txBody>
          <a:bodyPr wrap="none" lIns="90000" rIns="90000" tIns="45000" bIns="45000"/>
          <a:p>
            <a:pPr algn="ctr">
              <a:lnSpc>
                <a:spcPct val="100000"/>
              </a:lnSpc>
            </a:pPr>
            <a:r>
              <a:rPr lang="fr-FR" sz="1200">
                <a:solidFill>
                  <a:srgbClr val="000000"/>
                </a:solidFill>
                <a:latin typeface="Arial"/>
              </a:rPr>
              <a:t>Remote</a:t>
            </a:r>
            <a:endParaRPr/>
          </a:p>
          <a:p>
            <a:pPr algn="ctr">
              <a:lnSpc>
                <a:spcPct val="100000"/>
              </a:lnSpc>
            </a:pPr>
            <a:r>
              <a:rPr lang="fr-FR" sz="1200">
                <a:solidFill>
                  <a:srgbClr val="000000"/>
                </a:solidFill>
                <a:latin typeface="Arial"/>
              </a:rPr>
              <a:t>Interface</a:t>
            </a:r>
            <a:endParaRPr/>
          </a:p>
        </p:txBody>
      </p:sp>
      <p:sp>
        <p:nvSpPr>
          <p:cNvPr id="468" name="CustomShape 47"/>
          <p:cNvSpPr/>
          <p:nvPr/>
        </p:nvSpPr>
        <p:spPr>
          <a:xfrm>
            <a:off x="446040" y="4725000"/>
            <a:ext cx="6840360" cy="1944000"/>
          </a:xfrm>
          <a:prstGeom prst="rect">
            <a:avLst/>
          </a:prstGeom>
          <a:gradFill>
            <a:gsLst>
              <a:gs pos="0">
                <a:srgbClr val="c9cde1"/>
              </a:gs>
              <a:gs pos="50000">
                <a:srgbClr val="b1b7d7"/>
              </a:gs>
              <a:gs pos="100000">
                <a:srgbClr val="c9cde1"/>
              </a:gs>
            </a:gsLst>
            <a:lin ang="948000"/>
          </a:gradFill>
          <a:ln w="9360">
            <a:solidFill>
              <a:srgbClr val="727ca3"/>
            </a:solidFill>
            <a:round/>
          </a:ln>
        </p:spPr>
        <p:txBody>
          <a:bodyPr/>
          <a:p>
            <a:pPr>
              <a:lnSpc>
                <a:spcPct val="90000"/>
              </a:lnSpc>
            </a:pPr>
            <a:r>
              <a:rPr lang="fr-FR" sz="2000">
                <a:solidFill>
                  <a:srgbClr val="000000"/>
                </a:solidFill>
                <a:latin typeface="Gill Sans MT"/>
              </a:rPr>
              <a:t>Exemple : transfert d'un  compte bancaire vers un autre : </a:t>
            </a:r>
            <a:endParaRPr/>
          </a:p>
          <a:p>
            <a:pPr lvl="1">
              <a:lnSpc>
                <a:spcPct val="90000"/>
              </a:lnSpc>
              <a:buSzPct val="80000"/>
              <a:buFont typeface="Wingdings" charset="2"/>
              <a:buChar char=""/>
            </a:pPr>
            <a:r>
              <a:rPr lang="fr-FR" sz="2000">
                <a:solidFill>
                  <a:srgbClr val="000000"/>
                </a:solidFill>
                <a:latin typeface="Gill Sans MT"/>
              </a:rPr>
              <a:t>transfert(Compte c1, Compte c2, long montant)</a:t>
            </a:r>
            <a:endParaRPr/>
          </a:p>
          <a:p>
            <a:pPr lvl="2">
              <a:lnSpc>
                <a:spcPct val="90000"/>
              </a:lnSpc>
              <a:buSzPct val="80000"/>
              <a:buFont typeface="Wingdings" charset="2"/>
              <a:buAutoNum type="arabicPeriod"/>
            </a:pPr>
            <a:r>
              <a:rPr lang="fr-FR" sz="1600">
                <a:solidFill>
                  <a:srgbClr val="000000"/>
                </a:solidFill>
                <a:latin typeface="Gill Sans MT"/>
              </a:rPr>
              <a:t>Appeler l'API de sécurité qui fait une vérification de sécurité,</a:t>
            </a:r>
            <a:endParaRPr/>
          </a:p>
          <a:p>
            <a:pPr lvl="2">
              <a:lnSpc>
                <a:spcPct val="90000"/>
              </a:lnSpc>
              <a:buSzPct val="80000"/>
              <a:buFont typeface="Wingdings" charset="2"/>
              <a:buAutoNum type="arabicPeriod"/>
            </a:pPr>
            <a:r>
              <a:rPr lang="fr-FR" sz="1600">
                <a:solidFill>
                  <a:srgbClr val="000000"/>
                </a:solidFill>
                <a:latin typeface="Gill Sans MT"/>
              </a:rPr>
              <a:t>Appeler l'API de transaction pour démarrer une transaction,</a:t>
            </a:r>
            <a:endParaRPr/>
          </a:p>
          <a:p>
            <a:pPr lvl="2">
              <a:lnSpc>
                <a:spcPct val="90000"/>
              </a:lnSpc>
              <a:buSzPct val="80000"/>
              <a:buFont typeface="Wingdings" charset="2"/>
              <a:buAutoNum type="arabicPeriod"/>
            </a:pPr>
            <a:r>
              <a:rPr lang="fr-FR" sz="1600">
                <a:solidFill>
                  <a:srgbClr val="000000"/>
                </a:solidFill>
                <a:latin typeface="Gill Sans MT"/>
              </a:rPr>
              <a:t>Appeler l'API de SGBD pour lire des lignes dans des tables d'une BD,</a:t>
            </a:r>
            <a:endParaRPr/>
          </a:p>
          <a:p>
            <a:pPr lvl="2">
              <a:lnSpc>
                <a:spcPct val="90000"/>
              </a:lnSpc>
              <a:buSzPct val="80000"/>
              <a:buFont typeface="Wingdings" charset="2"/>
              <a:buAutoNum type="arabicPeriod"/>
            </a:pPr>
            <a:r>
              <a:rPr lang="fr-FR" sz="1600">
                <a:solidFill>
                  <a:srgbClr val="000000"/>
                </a:solidFill>
                <a:latin typeface="Gill Sans MT"/>
              </a:rPr>
              <a:t>Faire le calcul : enlever de l'argent d'un compte pour le mettre dans l'autre</a:t>
            </a:r>
            <a:endParaRPr/>
          </a:p>
          <a:p>
            <a:pPr lvl="2">
              <a:lnSpc>
                <a:spcPct val="90000"/>
              </a:lnSpc>
              <a:buSzPct val="80000"/>
              <a:buFont typeface="Wingdings" charset="2"/>
              <a:buAutoNum type="arabicPeriod"/>
            </a:pPr>
            <a:r>
              <a:rPr lang="fr-FR" sz="1600">
                <a:solidFill>
                  <a:srgbClr val="000000"/>
                </a:solidFill>
                <a:latin typeface="Gill Sans MT"/>
              </a:rPr>
              <a:t>Appeler l'API de SGBD pour mettre à jour les lignes dans les tables,</a:t>
            </a:r>
            <a:endParaRPr/>
          </a:p>
          <a:p>
            <a:pPr lvl="2">
              <a:lnSpc>
                <a:spcPct val="90000"/>
              </a:lnSpc>
              <a:buSzPct val="80000"/>
              <a:buFont typeface="Wingdings" charset="2"/>
              <a:buAutoNum type="arabicPeriod"/>
            </a:pPr>
            <a:r>
              <a:rPr lang="fr-FR" sz="1600">
                <a:solidFill>
                  <a:srgbClr val="000000"/>
                </a:solidFill>
                <a:latin typeface="Gill Sans MT"/>
              </a:rPr>
              <a:t>Appeler l'API de transaction pour terminer la transaction.</a:t>
            </a:r>
            <a:endParaRPr/>
          </a:p>
        </p:txBody>
      </p:sp>
      <p:sp>
        <p:nvSpPr>
          <p:cNvPr id="469" name="TextShape 48"/>
          <p:cNvSpPr txBox="1"/>
          <p:nvPr/>
        </p:nvSpPr>
        <p:spPr>
          <a:xfrm>
            <a:off x="1714320" y="4857840"/>
            <a:ext cx="3600000" cy="1439640"/>
          </a:xfrm>
          <a:prstGeom prst="rect">
            <a:avLst/>
          </a:prstGeom>
        </p:spPr>
        <p:txBody>
          <a:bodyPr lIns="90000" rIns="90000" tIns="45000" bIns="45000"/>
          <a:p>
            <a:pPr>
              <a:lnSpc>
                <a:spcPct val="100000"/>
              </a:lnSpc>
              <a:buSzPct val="76000"/>
              <a:buFont typeface="Wingdings 3" charset="2"/>
              <a:buChar char=""/>
            </a:pPr>
            <a:r>
              <a:rPr lang="en-US" sz="2000">
                <a:solidFill>
                  <a:srgbClr val="ffffff"/>
                </a:solidFill>
                <a:latin typeface="Gill Sans MT"/>
              </a:rPr>
              <a:t>Difficile à écrire</a:t>
            </a:r>
            <a:endParaRPr/>
          </a:p>
          <a:p>
            <a:pPr>
              <a:lnSpc>
                <a:spcPct val="100000"/>
              </a:lnSpc>
              <a:buSzPct val="76000"/>
              <a:buFont typeface="Wingdings 3" charset="2"/>
              <a:buChar char=""/>
            </a:pPr>
            <a:r>
              <a:rPr lang="en-US" sz="2000">
                <a:solidFill>
                  <a:srgbClr val="ffffff"/>
                </a:solidFill>
                <a:latin typeface="Gill Sans MT"/>
              </a:rPr>
              <a:t>Difficile à maintenir</a:t>
            </a:r>
            <a:endParaRPr/>
          </a:p>
          <a:p>
            <a:pPr>
              <a:lnSpc>
                <a:spcPct val="100000"/>
              </a:lnSpc>
              <a:buSzPct val="76000"/>
              <a:buFont typeface="Wingdings 3" charset="2"/>
              <a:buChar char=""/>
            </a:pPr>
            <a:r>
              <a:rPr lang="en-US" sz="2000">
                <a:solidFill>
                  <a:srgbClr val="ffffff"/>
                </a:solidFill>
                <a:latin typeface="Gill Sans MT"/>
              </a:rPr>
              <a:t>Code dépendant des API </a:t>
            </a:r>
            <a:r>
              <a:rPr lang="en-US" sz="2000">
                <a:solidFill>
                  <a:srgbClr val="ffffff"/>
                </a:solidFill>
                <a:latin typeface="Gill Sans MT"/>
              </a:rPr>
              <a:t>
</a:t>
            </a:r>
            <a:r>
              <a:rPr lang="en-US" sz="2000">
                <a:solidFill>
                  <a:srgbClr val="ffffff"/>
                </a:solidFill>
                <a:latin typeface="Gill Sans MT"/>
              </a:rPr>
              <a:t>du vendeur de middleware</a:t>
            </a:r>
            <a:endParaRPr/>
          </a:p>
        </p:txBody>
      </p:sp>
    </p:spTree>
  </p:cSld>
  <p:timing>
    <p:tnLst>
      <p:par>
        <p:cTn id="87" dur="indefinite" restart="never" nodeType="tmRoot">
          <p:childTnLst>
            <p:seq>
              <p:cTn id="88"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5"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Besoins des développeurs</a:t>
            </a:r>
            <a:endParaRPr/>
          </a:p>
        </p:txBody>
      </p:sp>
      <p:sp>
        <p:nvSpPr>
          <p:cNvPr id="186" name="TextShape 2"/>
          <p:cNvSpPr txBox="1"/>
          <p:nvPr/>
        </p:nvSpPr>
        <p:spPr>
          <a:xfrm>
            <a:off x="685800" y="1447920"/>
            <a:ext cx="8000640" cy="4861080"/>
          </a:xfrm>
          <a:prstGeom prst="rect">
            <a:avLst/>
          </a:prstGeom>
        </p:spPr>
        <p:txBody>
          <a:bodyPr lIns="90000" rIns="90000" tIns="45000" bIns="45000"/>
          <a:p>
            <a:pPr>
              <a:lnSpc>
                <a:spcPct val="100000"/>
              </a:lnSpc>
              <a:buFont typeface="Wingdings 3" charset="2"/>
              <a:buChar char=""/>
            </a:pPr>
            <a:r>
              <a:rPr lang="en-US" sz="2600">
                <a:solidFill>
                  <a:srgbClr val="000000"/>
                </a:solidFill>
                <a:latin typeface="Gill Sans MT"/>
              </a:rPr>
              <a:t>Applications</a:t>
            </a:r>
            <a:endParaRPr/>
          </a:p>
          <a:p>
            <a:pPr lvl="1">
              <a:lnSpc>
                <a:spcPct val="100000"/>
              </a:lnSpc>
              <a:buFont typeface="Wingdings 3" charset="2"/>
              <a:buChar char=""/>
            </a:pPr>
            <a:r>
              <a:rPr lang="en-US" sz="2300">
                <a:solidFill>
                  <a:srgbClr val="464653"/>
                </a:solidFill>
                <a:latin typeface="Gill Sans MT"/>
              </a:rPr>
              <a:t>accessibles depuis un navigateur Web</a:t>
            </a:r>
            <a:endParaRPr/>
          </a:p>
          <a:p>
            <a:pPr lvl="1">
              <a:lnSpc>
                <a:spcPct val="100000"/>
              </a:lnSpc>
              <a:buFont typeface="Wingdings 3" charset="2"/>
              <a:buChar char=""/>
            </a:pPr>
            <a:r>
              <a:rPr lang="en-US" sz="2300">
                <a:solidFill>
                  <a:srgbClr val="464653"/>
                </a:solidFill>
                <a:latin typeface="Gill Sans MT"/>
              </a:rPr>
              <a:t>distribuées</a:t>
            </a:r>
            <a:endParaRPr/>
          </a:p>
          <a:p>
            <a:pPr lvl="1">
              <a:lnSpc>
                <a:spcPct val="100000"/>
              </a:lnSpc>
              <a:buFont typeface="Wingdings 3" charset="2"/>
              <a:buChar char=""/>
            </a:pPr>
            <a:r>
              <a:rPr lang="en-US" sz="2300">
                <a:solidFill>
                  <a:srgbClr val="464653"/>
                </a:solidFill>
                <a:latin typeface="Gill Sans MT"/>
              </a:rPr>
              <a:t>portables </a:t>
            </a:r>
            <a:endParaRPr/>
          </a:p>
          <a:p>
            <a:pPr lvl="1">
              <a:lnSpc>
                <a:spcPct val="100000"/>
              </a:lnSpc>
              <a:buFont typeface="Wingdings 3" charset="2"/>
              <a:buChar char=""/>
            </a:pPr>
            <a:r>
              <a:rPr lang="en-US" sz="2300">
                <a:solidFill>
                  <a:srgbClr val="464653"/>
                </a:solidFill>
                <a:latin typeface="Gill Sans MT"/>
              </a:rPr>
              <a:t>rapides</a:t>
            </a:r>
            <a:endParaRPr/>
          </a:p>
          <a:p>
            <a:pPr lvl="1">
              <a:lnSpc>
                <a:spcPct val="100000"/>
              </a:lnSpc>
              <a:buFont typeface="Wingdings 3" charset="2"/>
              <a:buChar char=""/>
            </a:pPr>
            <a:r>
              <a:rPr lang="en-US" sz="2300">
                <a:solidFill>
                  <a:srgbClr val="464653"/>
                </a:solidFill>
                <a:latin typeface="Gill Sans MT"/>
              </a:rPr>
              <a:t>fiables</a:t>
            </a:r>
            <a:endParaRPr/>
          </a:p>
          <a:p>
            <a:pPr lvl="1">
              <a:lnSpc>
                <a:spcPct val="100000"/>
              </a:lnSpc>
              <a:buFont typeface="Wingdings 3" charset="2"/>
              <a:buChar char=""/>
            </a:pPr>
            <a:r>
              <a:rPr lang="en-US" sz="2300">
                <a:solidFill>
                  <a:srgbClr val="464653"/>
                </a:solidFill>
                <a:latin typeface="Gill Sans MT"/>
              </a:rPr>
              <a:t>transactionnelles</a:t>
            </a:r>
            <a:endParaRPr/>
          </a:p>
          <a:p>
            <a:pPr lvl="1">
              <a:lnSpc>
                <a:spcPct val="100000"/>
              </a:lnSpc>
              <a:buFont typeface="Wingdings 3" charset="2"/>
              <a:buChar char=""/>
            </a:pPr>
            <a:r>
              <a:rPr lang="en-US" sz="2300">
                <a:solidFill>
                  <a:srgbClr val="464653"/>
                </a:solidFill>
                <a:latin typeface="Gill Sans MT"/>
              </a:rPr>
              <a:t>sûres</a:t>
            </a:r>
            <a:endParaRPr/>
          </a:p>
          <a:p>
            <a:pPr lvl="1">
              <a:lnSpc>
                <a:spcPct val="100000"/>
              </a:lnSpc>
              <a:buFont typeface="Wingdings 3" charset="2"/>
              <a:buChar char=""/>
            </a:pPr>
            <a:r>
              <a:rPr lang="en-US" sz="2300">
                <a:solidFill>
                  <a:srgbClr val="464653"/>
                </a:solidFill>
                <a:latin typeface="Gill Sans MT"/>
              </a:rPr>
              <a:t>faciles à maintenir</a:t>
            </a:r>
            <a:endParaRPr/>
          </a:p>
          <a:p>
            <a:endParaRPr/>
          </a:p>
        </p:txBody>
      </p:sp>
      <p:sp>
        <p:nvSpPr>
          <p:cNvPr id="187" name="TextShape 3"/>
          <p:cNvSpPr txBox="1"/>
          <p:nvPr/>
        </p:nvSpPr>
        <p:spPr>
          <a:xfrm>
            <a:off x="612720" y="6356520"/>
            <a:ext cx="1980720" cy="365400"/>
          </a:xfrm>
          <a:prstGeom prst="rect">
            <a:avLst/>
          </a:prstGeom>
        </p:spPr>
        <p:txBody>
          <a:bodyPr lIns="90000" rIns="90000" tIns="45000" bIns="45000"/>
          <a:p>
            <a:pPr>
              <a:lnSpc>
                <a:spcPct val="100000"/>
              </a:lnSpc>
            </a:pPr>
            <a:fld id="{51AB5A50-9EE2-409B-9ED6-D88FBC20A11C}" type="slidenum">
              <a:rPr lang="fr-FR" sz="1400">
                <a:solidFill>
                  <a:srgbClr val="464653"/>
                </a:solidFill>
                <a:latin typeface="Arial"/>
              </a:rPr>
              <a:t>&lt;numéro&gt;</a:t>
            </a:fld>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0"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2800">
                <a:solidFill>
                  <a:srgbClr val="464653"/>
                </a:solidFill>
                <a:latin typeface="Bookman Old Style"/>
              </a:rPr>
              <a:t>Les objets distribués</a:t>
            </a:r>
            <a:r>
              <a:rPr lang="en-US" sz="2800">
                <a:solidFill>
                  <a:srgbClr val="464653"/>
                </a:solidFill>
                <a:latin typeface="Bookman Old Style"/>
              </a:rPr>
              <a:t>
</a:t>
            </a:r>
            <a:r>
              <a:rPr lang="en-US" sz="2800">
                <a:solidFill>
                  <a:srgbClr val="464653"/>
                </a:solidFill>
                <a:latin typeface="Bookman Old Style"/>
              </a:rPr>
              <a:t>… </a:t>
            </a:r>
            <a:r>
              <a:rPr lang="en-US" sz="2400">
                <a:solidFill>
                  <a:srgbClr val="464653"/>
                </a:solidFill>
                <a:latin typeface="Bookman Old Style"/>
              </a:rPr>
              <a:t>Middleware implicite</a:t>
            </a:r>
            <a:endParaRPr/>
          </a:p>
        </p:txBody>
      </p:sp>
      <p:sp>
        <p:nvSpPr>
          <p:cNvPr id="471" name="TextShape 2"/>
          <p:cNvSpPr txBox="1"/>
          <p:nvPr/>
        </p:nvSpPr>
        <p:spPr>
          <a:xfrm>
            <a:off x="8174880" y="2160"/>
            <a:ext cx="761760" cy="365400"/>
          </a:xfrm>
          <a:prstGeom prst="rect">
            <a:avLst/>
          </a:prstGeom>
        </p:spPr>
        <p:txBody>
          <a:bodyPr lIns="90000" rIns="90000" tIns="45000" bIns="45000"/>
          <a:p>
            <a:pPr>
              <a:lnSpc>
                <a:spcPct val="100000"/>
              </a:lnSpc>
            </a:pPr>
            <a:fld id="{7F913C1D-2353-4845-9CC4-B170AB3CD4E1}" type="slidenum">
              <a:rPr lang="fr-FR" sz="1400">
                <a:solidFill>
                  <a:srgbClr val="464653"/>
                </a:solidFill>
                <a:latin typeface="Arial"/>
              </a:rPr>
              <a:t>&lt;numéro&gt;</a:t>
            </a:fld>
            <a:endParaRPr/>
          </a:p>
        </p:txBody>
      </p:sp>
      <p:sp>
        <p:nvSpPr>
          <p:cNvPr id="472" name="CustomShape 3"/>
          <p:cNvSpPr/>
          <p:nvPr/>
        </p:nvSpPr>
        <p:spPr>
          <a:xfrm flipH="1" rot="5400000">
            <a:off x="1550160" y="5550840"/>
            <a:ext cx="683640" cy="905040"/>
          </a:xfrm>
          <a:prstGeom prst="bentConnector2">
            <a:avLst/>
          </a:prstGeom>
          <a:noFill/>
          <a:ln w="38160">
            <a:solidFill>
              <a:srgbClr val="bcc837"/>
            </a:solidFill>
            <a:custDash>
              <a:ds d="318000" sp="106000"/>
            </a:custDash>
            <a:round/>
            <a:headEnd len="med" type="triangle" w="med"/>
            <a:tailEnd len="med" type="triangle" w="med"/>
          </a:ln>
        </p:spPr>
      </p:sp>
      <p:sp>
        <p:nvSpPr>
          <p:cNvPr id="473" name="CustomShape 4"/>
          <p:cNvSpPr/>
          <p:nvPr/>
        </p:nvSpPr>
        <p:spPr>
          <a:xfrm>
            <a:off x="2339640" y="5949360"/>
            <a:ext cx="1728000" cy="791640"/>
          </a:xfrm>
          <a:prstGeom prst="cloud">
            <a:avLst/>
          </a:prstGeom>
          <a:solidFill>
            <a:srgbClr val="cc99ff"/>
          </a:solidFill>
          <a:ln w="9360">
            <a:solidFill>
              <a:srgbClr val="9fb8cd"/>
            </a:solidFill>
            <a:round/>
          </a:ln>
        </p:spPr>
        <p:txBody>
          <a:bodyPr lIns="90000" rIns="90000" tIns="45000" bIns="45000" anchor="ctr"/>
          <a:p>
            <a:pPr algn="ctr">
              <a:lnSpc>
                <a:spcPct val="100000"/>
              </a:lnSpc>
            </a:pPr>
            <a:r>
              <a:rPr lang="fr-FR" sz="2000">
                <a:solidFill>
                  <a:srgbClr val="000000"/>
                </a:solidFill>
                <a:latin typeface="Gill Sans MT"/>
              </a:rPr>
              <a:t>Internet</a:t>
            </a:r>
            <a:endParaRPr/>
          </a:p>
        </p:txBody>
      </p:sp>
      <p:sp>
        <p:nvSpPr>
          <p:cNvPr id="474" name="CustomShape 5"/>
          <p:cNvSpPr/>
          <p:nvPr/>
        </p:nvSpPr>
        <p:spPr>
          <a:xfrm>
            <a:off x="1259640" y="6361560"/>
            <a:ext cx="1223640" cy="303480"/>
          </a:xfrm>
          <a:prstGeom prst="rect">
            <a:avLst/>
          </a:prstGeom>
          <a:noFill/>
          <a:ln>
            <a:noFill/>
          </a:ln>
        </p:spPr>
        <p:txBody>
          <a:bodyPr lIns="90000" rIns="90000" tIns="45000" bIns="45000"/>
          <a:p>
            <a:pPr>
              <a:lnSpc>
                <a:spcPct val="100000"/>
              </a:lnSpc>
            </a:pPr>
            <a:r>
              <a:rPr i="1" lang="fr-FR" sz="1400">
                <a:solidFill>
                  <a:srgbClr val="000000"/>
                </a:solidFill>
                <a:latin typeface="Arial"/>
              </a:rPr>
              <a:t>RMI/IIOP</a:t>
            </a:r>
            <a:endParaRPr/>
          </a:p>
        </p:txBody>
      </p:sp>
      <p:sp>
        <p:nvSpPr>
          <p:cNvPr id="475" name="CustomShape 6"/>
          <p:cNvSpPr/>
          <p:nvPr/>
        </p:nvSpPr>
        <p:spPr>
          <a:xfrm flipV="1">
            <a:off x="4066560" y="5660640"/>
            <a:ext cx="1009080" cy="683640"/>
          </a:xfrm>
          <a:prstGeom prst="bentConnector3">
            <a:avLst>
              <a:gd name="adj1" fmla="val 99500"/>
            </a:avLst>
          </a:prstGeom>
          <a:noFill/>
          <a:ln w="38160">
            <a:solidFill>
              <a:srgbClr val="bcc837"/>
            </a:solidFill>
            <a:custDash>
              <a:ds d="318000" sp="106000"/>
            </a:custDash>
            <a:round/>
            <a:headEnd len="med" type="triangle" w="med"/>
            <a:tailEnd len="med" type="triangle" w="med"/>
          </a:ln>
        </p:spPr>
      </p:sp>
      <p:sp>
        <p:nvSpPr>
          <p:cNvPr id="476" name="CustomShape 7"/>
          <p:cNvSpPr/>
          <p:nvPr/>
        </p:nvSpPr>
        <p:spPr>
          <a:xfrm>
            <a:off x="179640" y="1700640"/>
            <a:ext cx="2520000" cy="3960000"/>
          </a:xfrm>
          <a:prstGeom prst="rect">
            <a:avLst/>
          </a:prstGeom>
          <a:gradFill>
            <a:gsLst>
              <a:gs pos="0">
                <a:srgbClr val="c4c4c4"/>
              </a:gs>
              <a:gs pos="50000">
                <a:srgbClr val="a9a9a9"/>
              </a:gs>
              <a:gs pos="100000">
                <a:srgbClr val="c4c4c4"/>
              </a:gs>
            </a:gsLst>
            <a:lin ang="948000"/>
          </a:gradFill>
          <a:ln w="9360">
            <a:solidFill>
              <a:srgbClr val="000000"/>
            </a:solidFill>
            <a:round/>
          </a:ln>
        </p:spPr>
      </p:sp>
      <p:sp>
        <p:nvSpPr>
          <p:cNvPr id="477" name="CustomShape 8"/>
          <p:cNvSpPr/>
          <p:nvPr/>
        </p:nvSpPr>
        <p:spPr>
          <a:xfrm>
            <a:off x="122400" y="1700640"/>
            <a:ext cx="180720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Machine client</a:t>
            </a:r>
            <a:endParaRPr/>
          </a:p>
        </p:txBody>
      </p:sp>
      <p:sp>
        <p:nvSpPr>
          <p:cNvPr id="478" name="CustomShape 9"/>
          <p:cNvSpPr/>
          <p:nvPr/>
        </p:nvSpPr>
        <p:spPr>
          <a:xfrm>
            <a:off x="604440" y="4869000"/>
            <a:ext cx="1699200" cy="394560"/>
          </a:xfrm>
          <a:prstGeom prst="rect">
            <a:avLst/>
          </a:prstGeom>
          <a:solidFill>
            <a:srgbClr val="ffffff"/>
          </a:solidFill>
          <a:ln w="19080">
            <a:solidFill>
              <a:srgbClr val="000000"/>
            </a:solidFill>
            <a:round/>
          </a:ln>
        </p:spPr>
        <p:txBody>
          <a:bodyPr wrap="none" lIns="90000" rIns="90000" tIns="45000" bIns="45000"/>
          <a:p>
            <a:pPr algn="ctr">
              <a:lnSpc>
                <a:spcPct val="100000"/>
              </a:lnSpc>
            </a:pPr>
            <a:r>
              <a:rPr lang="fr-FR" sz="2000">
                <a:solidFill>
                  <a:srgbClr val="000000"/>
                </a:solidFill>
                <a:latin typeface="Gill Sans MT"/>
              </a:rPr>
              <a:t>IIOP Runtime</a:t>
            </a:r>
            <a:endParaRPr/>
          </a:p>
        </p:txBody>
      </p:sp>
      <p:sp>
        <p:nvSpPr>
          <p:cNvPr id="479" name="CustomShape 10"/>
          <p:cNvSpPr/>
          <p:nvPr/>
        </p:nvSpPr>
        <p:spPr>
          <a:xfrm>
            <a:off x="633960" y="5229360"/>
            <a:ext cx="1630440" cy="394560"/>
          </a:xfrm>
          <a:prstGeom prst="rect">
            <a:avLst/>
          </a:prstGeom>
          <a:solidFill>
            <a:srgbClr val="ffffff"/>
          </a:solidFill>
          <a:ln w="19080">
            <a:solidFill>
              <a:srgbClr val="000000"/>
            </a:solidFill>
            <a:round/>
          </a:ln>
        </p:spPr>
        <p:txBody>
          <a:bodyPr lIns="90000" rIns="90000" tIns="45000" bIns="45000"/>
          <a:p>
            <a:pPr algn="ctr">
              <a:lnSpc>
                <a:spcPct val="100000"/>
              </a:lnSpc>
            </a:pPr>
            <a:r>
              <a:rPr lang="fr-FR" sz="2000">
                <a:solidFill>
                  <a:srgbClr val="000000"/>
                </a:solidFill>
                <a:latin typeface="Gill Sans MT"/>
              </a:rPr>
              <a:t>JVM</a:t>
            </a:r>
            <a:endParaRPr/>
          </a:p>
        </p:txBody>
      </p:sp>
      <p:sp>
        <p:nvSpPr>
          <p:cNvPr id="480" name="CustomShape 11"/>
          <p:cNvSpPr/>
          <p:nvPr/>
        </p:nvSpPr>
        <p:spPr>
          <a:xfrm>
            <a:off x="702360" y="4151520"/>
            <a:ext cx="1511640" cy="429120"/>
          </a:xfrm>
          <a:prstGeom prst="ellipse">
            <a:avLst/>
          </a:prstGeom>
          <a:solidFill>
            <a:srgbClr val="ffffff"/>
          </a:solidFill>
          <a:ln w="6480">
            <a:solidFill>
              <a:srgbClr val="000000"/>
            </a:solidFill>
            <a:round/>
          </a:ln>
        </p:spPr>
        <p:txBody>
          <a:bodyPr lIns="90000" rIns="90000" tIns="45000" bIns="45000" anchor="ctr"/>
          <a:p>
            <a:pPr algn="ctr">
              <a:lnSpc>
                <a:spcPct val="100000"/>
              </a:lnSpc>
            </a:pPr>
            <a:r>
              <a:rPr b="1" i="1" lang="fr-FR">
                <a:solidFill>
                  <a:srgbClr val="000000"/>
                </a:solidFill>
                <a:latin typeface="Gill Sans MT"/>
              </a:rPr>
              <a:t>stub</a:t>
            </a:r>
            <a:endParaRPr/>
          </a:p>
        </p:txBody>
      </p:sp>
      <p:sp>
        <p:nvSpPr>
          <p:cNvPr id="481" name="CustomShape 12"/>
          <p:cNvSpPr/>
          <p:nvPr/>
        </p:nvSpPr>
        <p:spPr>
          <a:xfrm>
            <a:off x="814680" y="2709000"/>
            <a:ext cx="1295640" cy="503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600">
                <a:solidFill>
                  <a:srgbClr val="000000"/>
                </a:solidFill>
                <a:latin typeface="Gill Sans MT"/>
              </a:rPr>
              <a:t>Client</a:t>
            </a:r>
            <a:endParaRPr/>
          </a:p>
        </p:txBody>
      </p:sp>
      <p:sp>
        <p:nvSpPr>
          <p:cNvPr id="482" name="CustomShape 13"/>
          <p:cNvSpPr/>
          <p:nvPr/>
        </p:nvSpPr>
        <p:spPr>
          <a:xfrm rot="5400000">
            <a:off x="1102680" y="3572640"/>
            <a:ext cx="719640" cy="360"/>
          </a:xfrm>
          <a:prstGeom prst="straightConnector1">
            <a:avLst/>
          </a:prstGeom>
          <a:noFill/>
          <a:ln w="12600">
            <a:solidFill>
              <a:srgbClr val="000000"/>
            </a:solidFill>
            <a:round/>
            <a:headEnd len="med" type="triangle" w="med"/>
            <a:tailEnd len="med" type="triangle" w="med"/>
          </a:ln>
        </p:spPr>
      </p:sp>
      <p:sp>
        <p:nvSpPr>
          <p:cNvPr id="483" name="CustomShape 14"/>
          <p:cNvSpPr/>
          <p:nvPr/>
        </p:nvSpPr>
        <p:spPr>
          <a:xfrm rot="5400000">
            <a:off x="1312560" y="4722840"/>
            <a:ext cx="287640" cy="3960"/>
          </a:xfrm>
          <a:prstGeom prst="straightConnector1">
            <a:avLst/>
          </a:prstGeom>
          <a:noFill/>
          <a:ln w="12600">
            <a:solidFill>
              <a:srgbClr val="000000"/>
            </a:solidFill>
            <a:round/>
            <a:headEnd len="med" type="triangle" w="med"/>
            <a:tailEnd len="med" type="triangle" w="med"/>
          </a:ln>
        </p:spPr>
      </p:sp>
      <p:sp>
        <p:nvSpPr>
          <p:cNvPr id="484" name="CustomShape 15"/>
          <p:cNvSpPr/>
          <p:nvPr/>
        </p:nvSpPr>
        <p:spPr>
          <a:xfrm>
            <a:off x="3708000" y="1700640"/>
            <a:ext cx="5328360" cy="3960000"/>
          </a:xfrm>
          <a:prstGeom prst="rect">
            <a:avLst/>
          </a:prstGeom>
          <a:gradFill>
            <a:gsLst>
              <a:gs pos="0">
                <a:srgbClr val="c4c4c4"/>
              </a:gs>
              <a:gs pos="50000">
                <a:srgbClr val="a9a9a9"/>
              </a:gs>
              <a:gs pos="100000">
                <a:srgbClr val="c4c4c4"/>
              </a:gs>
            </a:gsLst>
            <a:lin ang="948000"/>
          </a:gradFill>
          <a:ln w="9360">
            <a:solidFill>
              <a:srgbClr val="000000"/>
            </a:solidFill>
            <a:round/>
          </a:ln>
        </p:spPr>
      </p:sp>
      <p:sp>
        <p:nvSpPr>
          <p:cNvPr id="485" name="CustomShape 16"/>
          <p:cNvSpPr/>
          <p:nvPr/>
        </p:nvSpPr>
        <p:spPr>
          <a:xfrm>
            <a:off x="3619800" y="1700640"/>
            <a:ext cx="206496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Machine serveur</a:t>
            </a:r>
            <a:endParaRPr/>
          </a:p>
        </p:txBody>
      </p:sp>
      <p:sp>
        <p:nvSpPr>
          <p:cNvPr id="486" name="CustomShape 17"/>
          <p:cNvSpPr/>
          <p:nvPr/>
        </p:nvSpPr>
        <p:spPr>
          <a:xfrm>
            <a:off x="4132800" y="4869000"/>
            <a:ext cx="1699200" cy="394560"/>
          </a:xfrm>
          <a:prstGeom prst="rect">
            <a:avLst/>
          </a:prstGeom>
          <a:solidFill>
            <a:srgbClr val="ffffff"/>
          </a:solidFill>
          <a:ln w="19080">
            <a:solidFill>
              <a:srgbClr val="000000"/>
            </a:solidFill>
            <a:round/>
          </a:ln>
        </p:spPr>
        <p:txBody>
          <a:bodyPr wrap="none" lIns="90000" rIns="90000" tIns="45000" bIns="45000"/>
          <a:p>
            <a:pPr algn="ctr">
              <a:lnSpc>
                <a:spcPct val="100000"/>
              </a:lnSpc>
            </a:pPr>
            <a:r>
              <a:rPr lang="fr-FR" sz="2000">
                <a:solidFill>
                  <a:srgbClr val="000000"/>
                </a:solidFill>
                <a:latin typeface="Gill Sans MT"/>
              </a:rPr>
              <a:t>IIOP Runtime</a:t>
            </a:r>
            <a:endParaRPr/>
          </a:p>
        </p:txBody>
      </p:sp>
      <p:sp>
        <p:nvSpPr>
          <p:cNvPr id="487" name="CustomShape 18"/>
          <p:cNvSpPr/>
          <p:nvPr/>
        </p:nvSpPr>
        <p:spPr>
          <a:xfrm>
            <a:off x="4162320" y="5229360"/>
            <a:ext cx="1630440" cy="394560"/>
          </a:xfrm>
          <a:prstGeom prst="rect">
            <a:avLst/>
          </a:prstGeom>
          <a:solidFill>
            <a:srgbClr val="ffffff"/>
          </a:solidFill>
          <a:ln w="19080">
            <a:solidFill>
              <a:srgbClr val="000000"/>
            </a:solidFill>
            <a:round/>
          </a:ln>
        </p:spPr>
        <p:txBody>
          <a:bodyPr lIns="90000" rIns="90000" tIns="45000" bIns="45000"/>
          <a:p>
            <a:pPr algn="ctr">
              <a:lnSpc>
                <a:spcPct val="100000"/>
              </a:lnSpc>
            </a:pPr>
            <a:r>
              <a:rPr lang="fr-FR" sz="2000">
                <a:solidFill>
                  <a:srgbClr val="000000"/>
                </a:solidFill>
                <a:latin typeface="Gill Sans MT"/>
              </a:rPr>
              <a:t>JVM</a:t>
            </a:r>
            <a:endParaRPr/>
          </a:p>
        </p:txBody>
      </p:sp>
      <p:sp>
        <p:nvSpPr>
          <p:cNvPr id="488" name="CustomShape 19"/>
          <p:cNvSpPr/>
          <p:nvPr/>
        </p:nvSpPr>
        <p:spPr>
          <a:xfrm>
            <a:off x="4180680" y="4151520"/>
            <a:ext cx="1612080" cy="429120"/>
          </a:xfrm>
          <a:prstGeom prst="ellipse">
            <a:avLst/>
          </a:prstGeom>
          <a:solidFill>
            <a:srgbClr val="ffffff"/>
          </a:solidFill>
          <a:ln w="6480">
            <a:solidFill>
              <a:srgbClr val="000000"/>
            </a:solidFill>
            <a:round/>
          </a:ln>
        </p:spPr>
        <p:txBody>
          <a:bodyPr lIns="90000" rIns="90000" tIns="45000" bIns="45000" anchor="ctr"/>
          <a:p>
            <a:pPr algn="ctr">
              <a:lnSpc>
                <a:spcPct val="100000"/>
              </a:lnSpc>
            </a:pPr>
            <a:r>
              <a:rPr b="1" i="1" lang="fr-FR">
                <a:solidFill>
                  <a:srgbClr val="000000"/>
                </a:solidFill>
                <a:latin typeface="Gill Sans MT"/>
              </a:rPr>
              <a:t>tie</a:t>
            </a:r>
            <a:endParaRPr/>
          </a:p>
        </p:txBody>
      </p:sp>
      <p:sp>
        <p:nvSpPr>
          <p:cNvPr id="489" name="CustomShape 20"/>
          <p:cNvSpPr/>
          <p:nvPr/>
        </p:nvSpPr>
        <p:spPr>
          <a:xfrm>
            <a:off x="4329360" y="2070360"/>
            <a:ext cx="1295640" cy="575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600">
                <a:solidFill>
                  <a:srgbClr val="000000"/>
                </a:solidFill>
                <a:latin typeface="Gill Sans MT"/>
              </a:rPr>
              <a:t>Serveur</a:t>
            </a:r>
            <a:endParaRPr/>
          </a:p>
          <a:p>
            <a:pPr algn="ctr">
              <a:lnSpc>
                <a:spcPct val="100000"/>
              </a:lnSpc>
            </a:pPr>
            <a:r>
              <a:rPr lang="fr-FR" sz="1100">
                <a:solidFill>
                  <a:srgbClr val="000000"/>
                </a:solidFill>
                <a:latin typeface="Gill Sans MT"/>
              </a:rPr>
              <a:t>= Objet distribué</a:t>
            </a:r>
            <a:endParaRPr/>
          </a:p>
        </p:txBody>
      </p:sp>
      <p:sp>
        <p:nvSpPr>
          <p:cNvPr id="490" name="CustomShape 21"/>
          <p:cNvSpPr/>
          <p:nvPr/>
        </p:nvSpPr>
        <p:spPr>
          <a:xfrm flipH="1" rot="5400000">
            <a:off x="4842720" y="2999520"/>
            <a:ext cx="278280" cy="4680"/>
          </a:xfrm>
          <a:prstGeom prst="straightConnector1">
            <a:avLst/>
          </a:prstGeom>
          <a:noFill/>
          <a:ln w="12600">
            <a:solidFill>
              <a:srgbClr val="000000"/>
            </a:solidFill>
            <a:round/>
            <a:headEnd len="med" type="triangle" w="med"/>
            <a:tailEnd len="med" type="triangle" w="med"/>
          </a:ln>
        </p:spPr>
      </p:sp>
      <p:sp>
        <p:nvSpPr>
          <p:cNvPr id="491" name="CustomShape 22"/>
          <p:cNvSpPr/>
          <p:nvPr/>
        </p:nvSpPr>
        <p:spPr>
          <a:xfrm flipH="1">
            <a:off x="4981680" y="4581000"/>
            <a:ext cx="3960" cy="287640"/>
          </a:xfrm>
          <a:prstGeom prst="straightConnector1">
            <a:avLst/>
          </a:prstGeom>
          <a:noFill/>
          <a:ln w="12600">
            <a:solidFill>
              <a:srgbClr val="000000"/>
            </a:solidFill>
            <a:round/>
            <a:headEnd len="med" type="triangle" w="med"/>
            <a:tailEnd len="med" type="triangle" w="med"/>
          </a:ln>
        </p:spPr>
      </p:sp>
      <p:sp>
        <p:nvSpPr>
          <p:cNvPr id="492" name="CustomShape 23"/>
          <p:cNvSpPr/>
          <p:nvPr/>
        </p:nvSpPr>
        <p:spPr>
          <a:xfrm>
            <a:off x="2214720" y="4366440"/>
            <a:ext cx="1965960" cy="360"/>
          </a:xfrm>
          <a:prstGeom prst="straightConnector1">
            <a:avLst/>
          </a:prstGeom>
          <a:noFill/>
          <a:ln w="9360">
            <a:solidFill>
              <a:srgbClr val="000000"/>
            </a:solidFill>
            <a:custDash>
              <a:ds d="35000" sp="105000"/>
              <a:ds d="35000" sp="105000"/>
              <a:ds d="280000" sp="105000"/>
            </a:custDash>
            <a:round/>
            <a:headEnd len="med" type="triangle" w="med"/>
            <a:tailEnd len="med" type="triangle" w="med"/>
          </a:ln>
        </p:spPr>
      </p:sp>
      <p:sp>
        <p:nvSpPr>
          <p:cNvPr id="493" name="CustomShape 24"/>
          <p:cNvSpPr/>
          <p:nvPr/>
        </p:nvSpPr>
        <p:spPr>
          <a:xfrm>
            <a:off x="3231720" y="4067640"/>
            <a:ext cx="33048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a:t>
            </a:r>
            <a:endParaRPr/>
          </a:p>
        </p:txBody>
      </p:sp>
      <p:sp>
        <p:nvSpPr>
          <p:cNvPr id="494" name="CustomShape 25"/>
          <p:cNvSpPr/>
          <p:nvPr/>
        </p:nvSpPr>
        <p:spPr>
          <a:xfrm>
            <a:off x="3237120" y="3995640"/>
            <a:ext cx="33048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a:t>
            </a:r>
            <a:endParaRPr/>
          </a:p>
        </p:txBody>
      </p:sp>
      <p:sp>
        <p:nvSpPr>
          <p:cNvPr id="495" name="CustomShape 26"/>
          <p:cNvSpPr/>
          <p:nvPr/>
        </p:nvSpPr>
        <p:spPr>
          <a:xfrm flipV="1">
            <a:off x="5632920" y="2517120"/>
            <a:ext cx="1700640" cy="874440"/>
          </a:xfrm>
          <a:prstGeom prst="straightConnector1">
            <a:avLst/>
          </a:prstGeom>
          <a:noFill/>
          <a:ln w="12600">
            <a:solidFill>
              <a:srgbClr val="000000"/>
            </a:solidFill>
            <a:round/>
            <a:headEnd len="med" type="triangle" w="med"/>
            <a:tailEnd len="med" type="triangle" w="med"/>
          </a:ln>
        </p:spPr>
      </p:sp>
      <p:sp>
        <p:nvSpPr>
          <p:cNvPr id="496" name="CustomShape 27"/>
          <p:cNvSpPr/>
          <p:nvPr/>
        </p:nvSpPr>
        <p:spPr>
          <a:xfrm>
            <a:off x="7668360" y="2205000"/>
            <a:ext cx="1151640" cy="575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Service Transaction</a:t>
            </a:r>
            <a:endParaRPr/>
          </a:p>
        </p:txBody>
      </p:sp>
      <p:sp>
        <p:nvSpPr>
          <p:cNvPr id="497" name="CustomShape 28"/>
          <p:cNvSpPr/>
          <p:nvPr/>
        </p:nvSpPr>
        <p:spPr>
          <a:xfrm>
            <a:off x="7668360" y="2853000"/>
            <a:ext cx="1151640" cy="575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Service Sécurité</a:t>
            </a:r>
            <a:endParaRPr/>
          </a:p>
        </p:txBody>
      </p:sp>
      <p:sp>
        <p:nvSpPr>
          <p:cNvPr id="498" name="CustomShape 29"/>
          <p:cNvSpPr/>
          <p:nvPr/>
        </p:nvSpPr>
        <p:spPr>
          <a:xfrm>
            <a:off x="7668360" y="3501000"/>
            <a:ext cx="1151640" cy="647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Driver</a:t>
            </a:r>
            <a:endParaRPr/>
          </a:p>
          <a:p>
            <a:pPr algn="ctr">
              <a:lnSpc>
                <a:spcPct val="100000"/>
              </a:lnSpc>
            </a:pPr>
            <a:r>
              <a:rPr lang="fr-FR" sz="1400">
                <a:solidFill>
                  <a:srgbClr val="000000"/>
                </a:solidFill>
                <a:latin typeface="Gill Sans MT"/>
              </a:rPr>
              <a:t>Base de données</a:t>
            </a:r>
            <a:endParaRPr/>
          </a:p>
        </p:txBody>
      </p:sp>
      <p:sp>
        <p:nvSpPr>
          <p:cNvPr id="499" name="CustomShape 30"/>
          <p:cNvSpPr/>
          <p:nvPr/>
        </p:nvSpPr>
        <p:spPr>
          <a:xfrm flipV="1">
            <a:off x="5632920" y="3139920"/>
            <a:ext cx="1690200" cy="251640"/>
          </a:xfrm>
          <a:prstGeom prst="straightConnector1">
            <a:avLst/>
          </a:prstGeom>
          <a:noFill/>
          <a:ln w="12600">
            <a:solidFill>
              <a:srgbClr val="000000"/>
            </a:solidFill>
            <a:round/>
            <a:headEnd len="med" type="triangle" w="med"/>
            <a:tailEnd len="med" type="triangle" w="med"/>
          </a:ln>
        </p:spPr>
      </p:sp>
      <p:sp>
        <p:nvSpPr>
          <p:cNvPr id="500" name="CustomShape 31"/>
          <p:cNvSpPr/>
          <p:nvPr/>
        </p:nvSpPr>
        <p:spPr>
          <a:xfrm>
            <a:off x="5632920" y="3393000"/>
            <a:ext cx="1708200" cy="443880"/>
          </a:xfrm>
          <a:prstGeom prst="straightConnector1">
            <a:avLst/>
          </a:prstGeom>
          <a:noFill/>
          <a:ln w="12600">
            <a:solidFill>
              <a:srgbClr val="000000"/>
            </a:solidFill>
            <a:round/>
            <a:headEnd len="med" type="triangle" w="med"/>
            <a:tailEnd len="med" type="triangle" w="med"/>
          </a:ln>
        </p:spPr>
      </p:sp>
      <p:sp>
        <p:nvSpPr>
          <p:cNvPr id="501" name="CustomShape 32"/>
          <p:cNvSpPr/>
          <p:nvPr/>
        </p:nvSpPr>
        <p:spPr>
          <a:xfrm>
            <a:off x="6957360" y="2133000"/>
            <a:ext cx="74484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 </a:t>
            </a:r>
            <a:endParaRPr/>
          </a:p>
          <a:p>
            <a:pPr algn="ctr">
              <a:lnSpc>
                <a:spcPct val="100000"/>
              </a:lnSpc>
            </a:pPr>
            <a:r>
              <a:rPr lang="fr-FR" sz="900">
                <a:solidFill>
                  <a:srgbClr val="000000"/>
                </a:solidFill>
                <a:latin typeface="Arial"/>
              </a:rPr>
              <a:t>transaction</a:t>
            </a:r>
            <a:endParaRPr/>
          </a:p>
        </p:txBody>
      </p:sp>
      <p:sp>
        <p:nvSpPr>
          <p:cNvPr id="502" name="CustomShape 33"/>
          <p:cNvSpPr/>
          <p:nvPr/>
        </p:nvSpPr>
        <p:spPr>
          <a:xfrm>
            <a:off x="7066080" y="2781000"/>
            <a:ext cx="58500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a:t>
            </a:r>
            <a:endParaRPr/>
          </a:p>
          <a:p>
            <a:pPr algn="ctr">
              <a:lnSpc>
                <a:spcPct val="100000"/>
              </a:lnSpc>
            </a:pPr>
            <a:r>
              <a:rPr lang="fr-FR" sz="900">
                <a:solidFill>
                  <a:srgbClr val="000000"/>
                </a:solidFill>
                <a:latin typeface="Arial"/>
              </a:rPr>
              <a:t>sécurité</a:t>
            </a:r>
            <a:endParaRPr/>
          </a:p>
        </p:txBody>
      </p:sp>
      <p:sp>
        <p:nvSpPr>
          <p:cNvPr id="503" name="CustomShape 34"/>
          <p:cNvSpPr/>
          <p:nvPr/>
        </p:nvSpPr>
        <p:spPr>
          <a:xfrm>
            <a:off x="6938280" y="3789000"/>
            <a:ext cx="78156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 Base </a:t>
            </a:r>
            <a:endParaRPr/>
          </a:p>
          <a:p>
            <a:pPr algn="ctr">
              <a:lnSpc>
                <a:spcPct val="100000"/>
              </a:lnSpc>
            </a:pPr>
            <a:r>
              <a:rPr lang="fr-FR" sz="900">
                <a:solidFill>
                  <a:srgbClr val="000000"/>
                </a:solidFill>
                <a:latin typeface="Arial"/>
              </a:rPr>
              <a:t>de données</a:t>
            </a:r>
            <a:endParaRPr/>
          </a:p>
        </p:txBody>
      </p:sp>
      <p:sp>
        <p:nvSpPr>
          <p:cNvPr id="504" name="CustomShape 35"/>
          <p:cNvSpPr/>
          <p:nvPr/>
        </p:nvSpPr>
        <p:spPr>
          <a:xfrm>
            <a:off x="7323480" y="2457000"/>
            <a:ext cx="71640" cy="71640"/>
          </a:xfrm>
          <a:prstGeom prst="ellipse">
            <a:avLst/>
          </a:prstGeom>
          <a:solidFill>
            <a:srgbClr val="ffffff"/>
          </a:solidFill>
          <a:ln w="6480">
            <a:solidFill>
              <a:srgbClr val="000000"/>
            </a:solidFill>
            <a:round/>
          </a:ln>
        </p:spPr>
      </p:sp>
      <p:sp>
        <p:nvSpPr>
          <p:cNvPr id="505" name="Line 36"/>
          <p:cNvSpPr/>
          <p:nvPr/>
        </p:nvSpPr>
        <p:spPr>
          <a:xfrm flipH="1" flipV="1">
            <a:off x="7395480" y="2492640"/>
            <a:ext cx="263520" cy="6120"/>
          </a:xfrm>
          <a:prstGeom prst="line">
            <a:avLst/>
          </a:prstGeom>
          <a:ln w="9360">
            <a:solidFill>
              <a:srgbClr val="000000"/>
            </a:solidFill>
            <a:round/>
          </a:ln>
        </p:spPr>
      </p:sp>
      <p:sp>
        <p:nvSpPr>
          <p:cNvPr id="506" name="CustomShape 37"/>
          <p:cNvSpPr/>
          <p:nvPr/>
        </p:nvSpPr>
        <p:spPr>
          <a:xfrm>
            <a:off x="7323480" y="3105000"/>
            <a:ext cx="71640" cy="71640"/>
          </a:xfrm>
          <a:prstGeom prst="ellipse">
            <a:avLst/>
          </a:prstGeom>
          <a:solidFill>
            <a:srgbClr val="ffffff"/>
          </a:solidFill>
          <a:ln w="6480">
            <a:solidFill>
              <a:srgbClr val="000000"/>
            </a:solidFill>
            <a:round/>
          </a:ln>
        </p:spPr>
      </p:sp>
      <p:sp>
        <p:nvSpPr>
          <p:cNvPr id="507" name="Line 38"/>
          <p:cNvSpPr/>
          <p:nvPr/>
        </p:nvSpPr>
        <p:spPr>
          <a:xfrm flipH="1" flipV="1">
            <a:off x="7395480" y="3140640"/>
            <a:ext cx="263520" cy="6120"/>
          </a:xfrm>
          <a:prstGeom prst="line">
            <a:avLst/>
          </a:prstGeom>
          <a:ln w="9360">
            <a:solidFill>
              <a:srgbClr val="000000"/>
            </a:solidFill>
            <a:round/>
          </a:ln>
        </p:spPr>
      </p:sp>
      <p:sp>
        <p:nvSpPr>
          <p:cNvPr id="508" name="CustomShape 39"/>
          <p:cNvSpPr/>
          <p:nvPr/>
        </p:nvSpPr>
        <p:spPr>
          <a:xfrm>
            <a:off x="7331040" y="3776040"/>
            <a:ext cx="71640" cy="71640"/>
          </a:xfrm>
          <a:prstGeom prst="ellipse">
            <a:avLst/>
          </a:prstGeom>
          <a:solidFill>
            <a:srgbClr val="ffffff"/>
          </a:solidFill>
          <a:ln w="6480">
            <a:solidFill>
              <a:srgbClr val="000000"/>
            </a:solidFill>
            <a:round/>
          </a:ln>
        </p:spPr>
      </p:sp>
      <p:sp>
        <p:nvSpPr>
          <p:cNvPr id="509" name="Line 40"/>
          <p:cNvSpPr/>
          <p:nvPr/>
        </p:nvSpPr>
        <p:spPr>
          <a:xfrm flipH="1" flipV="1">
            <a:off x="7403040" y="3811680"/>
            <a:ext cx="263520" cy="6120"/>
          </a:xfrm>
          <a:prstGeom prst="line">
            <a:avLst/>
          </a:prstGeom>
          <a:ln w="9360">
            <a:solidFill>
              <a:srgbClr val="000000"/>
            </a:solidFill>
            <a:round/>
          </a:ln>
        </p:spPr>
      </p:sp>
      <p:sp>
        <p:nvSpPr>
          <p:cNvPr id="510" name="CustomShape 41"/>
          <p:cNvSpPr/>
          <p:nvPr/>
        </p:nvSpPr>
        <p:spPr>
          <a:xfrm>
            <a:off x="1425960" y="3933000"/>
            <a:ext cx="71640" cy="71640"/>
          </a:xfrm>
          <a:prstGeom prst="ellipse">
            <a:avLst/>
          </a:prstGeom>
          <a:solidFill>
            <a:srgbClr val="ffffff"/>
          </a:solidFill>
          <a:ln w="6480">
            <a:solidFill>
              <a:srgbClr val="000000"/>
            </a:solidFill>
            <a:round/>
          </a:ln>
        </p:spPr>
      </p:sp>
      <p:sp>
        <p:nvSpPr>
          <p:cNvPr id="511" name="Line 42"/>
          <p:cNvSpPr/>
          <p:nvPr/>
        </p:nvSpPr>
        <p:spPr>
          <a:xfrm flipH="1">
            <a:off x="1458360" y="4005000"/>
            <a:ext cx="3600" cy="146160"/>
          </a:xfrm>
          <a:prstGeom prst="line">
            <a:avLst/>
          </a:prstGeom>
          <a:ln w="9360">
            <a:solidFill>
              <a:srgbClr val="000000"/>
            </a:solidFill>
            <a:round/>
          </a:ln>
        </p:spPr>
      </p:sp>
      <p:sp>
        <p:nvSpPr>
          <p:cNvPr id="512" name="CustomShape 43"/>
          <p:cNvSpPr/>
          <p:nvPr/>
        </p:nvSpPr>
        <p:spPr>
          <a:xfrm>
            <a:off x="1412640" y="3717000"/>
            <a:ext cx="776880" cy="455400"/>
          </a:xfrm>
          <a:prstGeom prst="rect">
            <a:avLst/>
          </a:prstGeom>
          <a:noFill/>
          <a:ln>
            <a:noFill/>
          </a:ln>
        </p:spPr>
        <p:txBody>
          <a:bodyPr wrap="none" lIns="90000" rIns="90000" tIns="45000" bIns="45000"/>
          <a:p>
            <a:pPr algn="ctr">
              <a:lnSpc>
                <a:spcPct val="100000"/>
              </a:lnSpc>
            </a:pPr>
            <a:r>
              <a:rPr lang="fr-FR" sz="1200">
                <a:solidFill>
                  <a:srgbClr val="000000"/>
                </a:solidFill>
                <a:latin typeface="Arial"/>
              </a:rPr>
              <a:t>Remote</a:t>
            </a:r>
            <a:endParaRPr/>
          </a:p>
          <a:p>
            <a:pPr algn="ctr">
              <a:lnSpc>
                <a:spcPct val="100000"/>
              </a:lnSpc>
            </a:pPr>
            <a:r>
              <a:rPr lang="fr-FR" sz="1200">
                <a:solidFill>
                  <a:srgbClr val="000000"/>
                </a:solidFill>
                <a:latin typeface="Arial"/>
              </a:rPr>
              <a:t>Interface</a:t>
            </a:r>
            <a:endParaRPr/>
          </a:p>
        </p:txBody>
      </p:sp>
      <p:sp>
        <p:nvSpPr>
          <p:cNvPr id="513" name="CustomShape 44"/>
          <p:cNvSpPr/>
          <p:nvPr/>
        </p:nvSpPr>
        <p:spPr>
          <a:xfrm>
            <a:off x="4944240" y="2790360"/>
            <a:ext cx="71640" cy="71640"/>
          </a:xfrm>
          <a:prstGeom prst="ellipse">
            <a:avLst/>
          </a:prstGeom>
          <a:solidFill>
            <a:srgbClr val="ffffff"/>
          </a:solidFill>
          <a:ln w="6480">
            <a:solidFill>
              <a:srgbClr val="000000"/>
            </a:solidFill>
            <a:round/>
          </a:ln>
        </p:spPr>
      </p:sp>
      <p:sp>
        <p:nvSpPr>
          <p:cNvPr id="514" name="Line 45"/>
          <p:cNvSpPr/>
          <p:nvPr/>
        </p:nvSpPr>
        <p:spPr>
          <a:xfrm>
            <a:off x="4977000" y="2646360"/>
            <a:ext cx="2880" cy="144000"/>
          </a:xfrm>
          <a:prstGeom prst="line">
            <a:avLst/>
          </a:prstGeom>
          <a:ln w="9360">
            <a:solidFill>
              <a:srgbClr val="000000"/>
            </a:solidFill>
            <a:round/>
          </a:ln>
        </p:spPr>
      </p:sp>
      <p:sp>
        <p:nvSpPr>
          <p:cNvPr id="515" name="CustomShape 46"/>
          <p:cNvSpPr/>
          <p:nvPr/>
        </p:nvSpPr>
        <p:spPr>
          <a:xfrm>
            <a:off x="4336920" y="3141000"/>
            <a:ext cx="1295640" cy="503640"/>
          </a:xfrm>
          <a:prstGeom prst="rect">
            <a:avLst/>
          </a:prstGeom>
          <a:gradFill>
            <a:gsLst>
              <a:gs pos="0">
                <a:srgbClr val="c9cde1"/>
              </a:gs>
              <a:gs pos="50000">
                <a:srgbClr val="b1b7d7"/>
              </a:gs>
              <a:gs pos="100000">
                <a:srgbClr val="c9cde1"/>
              </a:gs>
            </a:gsLst>
            <a:lin ang="948000"/>
          </a:gradFill>
          <a:ln w="9360">
            <a:solidFill>
              <a:srgbClr val="727ca3"/>
            </a:solidFill>
            <a:round/>
          </a:ln>
        </p:spPr>
        <p:txBody>
          <a:bodyPr lIns="90000" rIns="90000" tIns="45000" bIns="45000" anchor="ctr"/>
          <a:p>
            <a:pPr algn="ctr">
              <a:lnSpc>
                <a:spcPct val="100000"/>
              </a:lnSpc>
            </a:pPr>
            <a:r>
              <a:rPr lang="fr-FR" sz="1400">
                <a:solidFill>
                  <a:srgbClr val="000000"/>
                </a:solidFill>
                <a:latin typeface="Gill Sans MT"/>
              </a:rPr>
              <a:t>Intercepteur de requète</a:t>
            </a:r>
            <a:endParaRPr/>
          </a:p>
        </p:txBody>
      </p:sp>
      <p:sp>
        <p:nvSpPr>
          <p:cNvPr id="516" name="CustomShape 47"/>
          <p:cNvSpPr/>
          <p:nvPr/>
        </p:nvSpPr>
        <p:spPr>
          <a:xfrm flipH="1">
            <a:off x="4986000" y="3870720"/>
            <a:ext cx="360" cy="280440"/>
          </a:xfrm>
          <a:prstGeom prst="straightConnector1">
            <a:avLst/>
          </a:prstGeom>
          <a:noFill/>
          <a:ln w="12600">
            <a:solidFill>
              <a:srgbClr val="000000"/>
            </a:solidFill>
            <a:round/>
            <a:headEnd len="med" type="triangle" w="med"/>
            <a:tailEnd len="med" type="triangle" w="med"/>
          </a:ln>
        </p:spPr>
      </p:sp>
      <p:sp>
        <p:nvSpPr>
          <p:cNvPr id="517" name="CustomShape 48"/>
          <p:cNvSpPr/>
          <p:nvPr/>
        </p:nvSpPr>
        <p:spPr>
          <a:xfrm>
            <a:off x="4951080" y="3798720"/>
            <a:ext cx="71640" cy="71640"/>
          </a:xfrm>
          <a:prstGeom prst="ellipse">
            <a:avLst/>
          </a:prstGeom>
          <a:solidFill>
            <a:srgbClr val="ffffff"/>
          </a:solidFill>
          <a:ln w="6480">
            <a:solidFill>
              <a:srgbClr val="000000"/>
            </a:solidFill>
            <a:round/>
          </a:ln>
        </p:spPr>
      </p:sp>
      <p:sp>
        <p:nvSpPr>
          <p:cNvPr id="518" name="Line 49"/>
          <p:cNvSpPr/>
          <p:nvPr/>
        </p:nvSpPr>
        <p:spPr>
          <a:xfrm>
            <a:off x="4984920" y="3645000"/>
            <a:ext cx="2160" cy="153360"/>
          </a:xfrm>
          <a:prstGeom prst="line">
            <a:avLst/>
          </a:prstGeom>
          <a:ln w="9360">
            <a:solidFill>
              <a:srgbClr val="000000"/>
            </a:solidFill>
            <a:round/>
          </a:ln>
        </p:spPr>
      </p:sp>
      <p:sp>
        <p:nvSpPr>
          <p:cNvPr id="519" name="CustomShape 50"/>
          <p:cNvSpPr/>
          <p:nvPr/>
        </p:nvSpPr>
        <p:spPr>
          <a:xfrm>
            <a:off x="4293000" y="3645000"/>
            <a:ext cx="776880" cy="455400"/>
          </a:xfrm>
          <a:prstGeom prst="rect">
            <a:avLst/>
          </a:prstGeom>
          <a:noFill/>
          <a:ln>
            <a:noFill/>
          </a:ln>
        </p:spPr>
        <p:txBody>
          <a:bodyPr wrap="none" lIns="90000" rIns="90000" tIns="45000" bIns="45000"/>
          <a:p>
            <a:pPr algn="ctr">
              <a:lnSpc>
                <a:spcPct val="100000"/>
              </a:lnSpc>
            </a:pPr>
            <a:r>
              <a:rPr lang="fr-FR" sz="1200">
                <a:solidFill>
                  <a:srgbClr val="000000"/>
                </a:solidFill>
                <a:latin typeface="Arial"/>
              </a:rPr>
              <a:t>Remote</a:t>
            </a:r>
            <a:endParaRPr/>
          </a:p>
          <a:p>
            <a:pPr algn="ctr">
              <a:lnSpc>
                <a:spcPct val="100000"/>
              </a:lnSpc>
            </a:pPr>
            <a:r>
              <a:rPr lang="fr-FR" sz="1200">
                <a:solidFill>
                  <a:srgbClr val="000000"/>
                </a:solidFill>
                <a:latin typeface="Arial"/>
              </a:rPr>
              <a:t>Interface</a:t>
            </a:r>
            <a:endParaRPr/>
          </a:p>
        </p:txBody>
      </p:sp>
      <p:sp>
        <p:nvSpPr>
          <p:cNvPr id="520" name="CustomShape 51"/>
          <p:cNvSpPr/>
          <p:nvPr/>
        </p:nvSpPr>
        <p:spPr>
          <a:xfrm>
            <a:off x="4289400" y="2637000"/>
            <a:ext cx="776880" cy="455400"/>
          </a:xfrm>
          <a:prstGeom prst="rect">
            <a:avLst/>
          </a:prstGeom>
          <a:noFill/>
          <a:ln>
            <a:noFill/>
          </a:ln>
        </p:spPr>
        <p:txBody>
          <a:bodyPr wrap="none" lIns="90000" rIns="90000" tIns="45000" bIns="45000"/>
          <a:p>
            <a:pPr algn="ctr">
              <a:lnSpc>
                <a:spcPct val="100000"/>
              </a:lnSpc>
            </a:pPr>
            <a:r>
              <a:rPr lang="fr-FR" sz="1200">
                <a:solidFill>
                  <a:srgbClr val="000000"/>
                </a:solidFill>
                <a:latin typeface="Arial"/>
              </a:rPr>
              <a:t>Remote</a:t>
            </a:r>
            <a:endParaRPr/>
          </a:p>
          <a:p>
            <a:pPr algn="ctr">
              <a:lnSpc>
                <a:spcPct val="100000"/>
              </a:lnSpc>
            </a:pPr>
            <a:r>
              <a:rPr lang="fr-FR" sz="1200">
                <a:solidFill>
                  <a:srgbClr val="000000"/>
                </a:solidFill>
                <a:latin typeface="Arial"/>
              </a:rPr>
              <a:t>Interface</a:t>
            </a:r>
            <a:endParaRPr/>
          </a:p>
        </p:txBody>
      </p:sp>
    </p:spTree>
  </p:cSld>
  <p:timing>
    <p:tnLst>
      <p:par>
        <p:cTn id="89" dur="indefinite" restart="never" nodeType="tmRoot">
          <p:childTnLst>
            <p:seq>
              <p:cTn id="90" nodeType="mainSeq"/>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21" name="TextShape 1"/>
          <p:cNvSpPr txBox="1"/>
          <p:nvPr/>
        </p:nvSpPr>
        <p:spPr>
          <a:xfrm>
            <a:off x="507960" y="177840"/>
            <a:ext cx="8457840" cy="586440"/>
          </a:xfrm>
          <a:prstGeom prst="rect">
            <a:avLst/>
          </a:prstGeom>
        </p:spPr>
        <p:txBody>
          <a:bodyPr lIns="90000" rIns="90000" tIns="45000" bIns="45000" anchor="b"/>
          <a:p>
            <a:pPr>
              <a:lnSpc>
                <a:spcPct val="100000"/>
              </a:lnSpc>
            </a:pPr>
            <a:r>
              <a:rPr lang="en-US" sz="2800">
                <a:solidFill>
                  <a:srgbClr val="464653"/>
                </a:solidFill>
                <a:latin typeface="Bookman Old Style"/>
              </a:rPr>
              <a:t>Les objets distribués</a:t>
            </a:r>
            <a:r>
              <a:rPr lang="en-US" sz="2800">
                <a:solidFill>
                  <a:srgbClr val="464653"/>
                </a:solidFill>
                <a:latin typeface="Bookman Old Style"/>
              </a:rPr>
              <a:t>
</a:t>
            </a:r>
            <a:r>
              <a:rPr lang="en-US" sz="2400">
                <a:solidFill>
                  <a:srgbClr val="464653"/>
                </a:solidFill>
                <a:latin typeface="Bookman Old Style"/>
              </a:rPr>
              <a:t>… Middleware implicite</a:t>
            </a:r>
            <a:endParaRPr/>
          </a:p>
        </p:txBody>
      </p:sp>
      <p:sp>
        <p:nvSpPr>
          <p:cNvPr id="522" name="TextShape 2"/>
          <p:cNvSpPr txBox="1"/>
          <p:nvPr/>
        </p:nvSpPr>
        <p:spPr>
          <a:xfrm>
            <a:off x="8174880" y="2160"/>
            <a:ext cx="761760" cy="365400"/>
          </a:xfrm>
          <a:prstGeom prst="rect">
            <a:avLst/>
          </a:prstGeom>
        </p:spPr>
        <p:txBody>
          <a:bodyPr lIns="90000" rIns="90000" tIns="45000" bIns="45000"/>
          <a:p>
            <a:pPr>
              <a:lnSpc>
                <a:spcPct val="100000"/>
              </a:lnSpc>
            </a:pPr>
            <a:fld id="{5E990676-5297-4667-9F87-3C82369C11FA}" type="slidenum">
              <a:rPr lang="fr-FR" sz="1400">
                <a:solidFill>
                  <a:srgbClr val="464653"/>
                </a:solidFill>
                <a:latin typeface="Arial"/>
              </a:rPr>
              <a:t>&lt;numéro&gt;</a:t>
            </a:fld>
            <a:endParaRPr/>
          </a:p>
        </p:txBody>
      </p:sp>
      <p:sp>
        <p:nvSpPr>
          <p:cNvPr id="523" name="CustomShape 3"/>
          <p:cNvSpPr/>
          <p:nvPr/>
        </p:nvSpPr>
        <p:spPr>
          <a:xfrm flipH="1" rot="5400000">
            <a:off x="1550160" y="5550840"/>
            <a:ext cx="683640" cy="905040"/>
          </a:xfrm>
          <a:prstGeom prst="bentConnector2">
            <a:avLst/>
          </a:prstGeom>
          <a:noFill/>
          <a:ln w="38160">
            <a:solidFill>
              <a:srgbClr val="bcc837"/>
            </a:solidFill>
            <a:custDash>
              <a:ds d="318000" sp="106000"/>
            </a:custDash>
            <a:round/>
            <a:headEnd len="med" type="triangle" w="med"/>
            <a:tailEnd len="med" type="triangle" w="med"/>
          </a:ln>
        </p:spPr>
      </p:sp>
      <p:sp>
        <p:nvSpPr>
          <p:cNvPr id="524" name="CustomShape 4"/>
          <p:cNvSpPr/>
          <p:nvPr/>
        </p:nvSpPr>
        <p:spPr>
          <a:xfrm>
            <a:off x="2339640" y="5949360"/>
            <a:ext cx="1728000" cy="791640"/>
          </a:xfrm>
          <a:prstGeom prst="cloud">
            <a:avLst/>
          </a:prstGeom>
          <a:solidFill>
            <a:srgbClr val="cc99ff"/>
          </a:solidFill>
          <a:ln w="9360">
            <a:solidFill>
              <a:srgbClr val="9fb8cd"/>
            </a:solidFill>
            <a:round/>
          </a:ln>
        </p:spPr>
        <p:txBody>
          <a:bodyPr lIns="90000" rIns="90000" tIns="45000" bIns="45000" anchor="ctr"/>
          <a:p>
            <a:pPr algn="ctr">
              <a:lnSpc>
                <a:spcPct val="100000"/>
              </a:lnSpc>
            </a:pPr>
            <a:r>
              <a:rPr lang="fr-FR" sz="2000">
                <a:solidFill>
                  <a:srgbClr val="000000"/>
                </a:solidFill>
                <a:latin typeface="Gill Sans MT"/>
              </a:rPr>
              <a:t>Internet</a:t>
            </a:r>
            <a:endParaRPr/>
          </a:p>
        </p:txBody>
      </p:sp>
      <p:sp>
        <p:nvSpPr>
          <p:cNvPr id="525" name="CustomShape 5"/>
          <p:cNvSpPr/>
          <p:nvPr/>
        </p:nvSpPr>
        <p:spPr>
          <a:xfrm>
            <a:off x="1259640" y="6361560"/>
            <a:ext cx="1223640" cy="303480"/>
          </a:xfrm>
          <a:prstGeom prst="rect">
            <a:avLst/>
          </a:prstGeom>
          <a:noFill/>
          <a:ln>
            <a:noFill/>
          </a:ln>
        </p:spPr>
        <p:txBody>
          <a:bodyPr lIns="90000" rIns="90000" tIns="45000" bIns="45000"/>
          <a:p>
            <a:pPr>
              <a:lnSpc>
                <a:spcPct val="100000"/>
              </a:lnSpc>
            </a:pPr>
            <a:r>
              <a:rPr i="1" lang="fr-FR" sz="1400">
                <a:solidFill>
                  <a:srgbClr val="000000"/>
                </a:solidFill>
                <a:latin typeface="Arial"/>
              </a:rPr>
              <a:t>RMI/IIOP</a:t>
            </a:r>
            <a:endParaRPr/>
          </a:p>
        </p:txBody>
      </p:sp>
      <p:sp>
        <p:nvSpPr>
          <p:cNvPr id="526" name="CustomShape 6"/>
          <p:cNvSpPr/>
          <p:nvPr/>
        </p:nvSpPr>
        <p:spPr>
          <a:xfrm flipV="1">
            <a:off x="4066560" y="5660640"/>
            <a:ext cx="1009080" cy="683640"/>
          </a:xfrm>
          <a:prstGeom prst="bentConnector3">
            <a:avLst>
              <a:gd name="adj1" fmla="val 99500"/>
            </a:avLst>
          </a:prstGeom>
          <a:noFill/>
          <a:ln w="38160">
            <a:solidFill>
              <a:srgbClr val="bcc837"/>
            </a:solidFill>
            <a:custDash>
              <a:ds d="318000" sp="106000"/>
            </a:custDash>
            <a:round/>
            <a:headEnd len="med" type="triangle" w="med"/>
            <a:tailEnd len="med" type="triangle" w="med"/>
          </a:ln>
        </p:spPr>
      </p:sp>
      <p:sp>
        <p:nvSpPr>
          <p:cNvPr id="527" name="CustomShape 7"/>
          <p:cNvSpPr/>
          <p:nvPr/>
        </p:nvSpPr>
        <p:spPr>
          <a:xfrm>
            <a:off x="179640" y="1700640"/>
            <a:ext cx="2520000" cy="3960000"/>
          </a:xfrm>
          <a:prstGeom prst="rect">
            <a:avLst/>
          </a:prstGeom>
          <a:gradFill>
            <a:gsLst>
              <a:gs pos="0">
                <a:srgbClr val="c4c4c4"/>
              </a:gs>
              <a:gs pos="50000">
                <a:srgbClr val="a9a9a9"/>
              </a:gs>
              <a:gs pos="100000">
                <a:srgbClr val="c4c4c4"/>
              </a:gs>
            </a:gsLst>
            <a:lin ang="948000"/>
          </a:gradFill>
          <a:ln w="9360">
            <a:solidFill>
              <a:srgbClr val="000000"/>
            </a:solidFill>
            <a:round/>
          </a:ln>
        </p:spPr>
      </p:sp>
      <p:sp>
        <p:nvSpPr>
          <p:cNvPr id="528" name="CustomShape 8"/>
          <p:cNvSpPr/>
          <p:nvPr/>
        </p:nvSpPr>
        <p:spPr>
          <a:xfrm>
            <a:off x="122400" y="1700640"/>
            <a:ext cx="180720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Machine client</a:t>
            </a:r>
            <a:endParaRPr/>
          </a:p>
        </p:txBody>
      </p:sp>
      <p:sp>
        <p:nvSpPr>
          <p:cNvPr id="529" name="CustomShape 9"/>
          <p:cNvSpPr/>
          <p:nvPr/>
        </p:nvSpPr>
        <p:spPr>
          <a:xfrm>
            <a:off x="604440" y="4869000"/>
            <a:ext cx="1699200" cy="394560"/>
          </a:xfrm>
          <a:prstGeom prst="rect">
            <a:avLst/>
          </a:prstGeom>
          <a:solidFill>
            <a:srgbClr val="ffffff"/>
          </a:solidFill>
          <a:ln w="19080">
            <a:solidFill>
              <a:srgbClr val="000000"/>
            </a:solidFill>
            <a:round/>
          </a:ln>
        </p:spPr>
        <p:txBody>
          <a:bodyPr wrap="none" lIns="90000" rIns="90000" tIns="45000" bIns="45000"/>
          <a:p>
            <a:pPr algn="ctr">
              <a:lnSpc>
                <a:spcPct val="100000"/>
              </a:lnSpc>
            </a:pPr>
            <a:r>
              <a:rPr lang="fr-FR" sz="2000">
                <a:solidFill>
                  <a:srgbClr val="000000"/>
                </a:solidFill>
                <a:latin typeface="Gill Sans MT"/>
              </a:rPr>
              <a:t>IIOP Runtime</a:t>
            </a:r>
            <a:endParaRPr/>
          </a:p>
        </p:txBody>
      </p:sp>
      <p:sp>
        <p:nvSpPr>
          <p:cNvPr id="530" name="CustomShape 10"/>
          <p:cNvSpPr/>
          <p:nvPr/>
        </p:nvSpPr>
        <p:spPr>
          <a:xfrm>
            <a:off x="633960" y="5229360"/>
            <a:ext cx="1630440" cy="394560"/>
          </a:xfrm>
          <a:prstGeom prst="rect">
            <a:avLst/>
          </a:prstGeom>
          <a:solidFill>
            <a:srgbClr val="ffffff"/>
          </a:solidFill>
          <a:ln w="19080">
            <a:solidFill>
              <a:srgbClr val="000000"/>
            </a:solidFill>
            <a:round/>
          </a:ln>
        </p:spPr>
        <p:txBody>
          <a:bodyPr lIns="90000" rIns="90000" tIns="45000" bIns="45000"/>
          <a:p>
            <a:pPr algn="ctr">
              <a:lnSpc>
                <a:spcPct val="100000"/>
              </a:lnSpc>
            </a:pPr>
            <a:r>
              <a:rPr lang="fr-FR" sz="2000">
                <a:solidFill>
                  <a:srgbClr val="000000"/>
                </a:solidFill>
                <a:latin typeface="Gill Sans MT"/>
              </a:rPr>
              <a:t>JVM</a:t>
            </a:r>
            <a:endParaRPr/>
          </a:p>
        </p:txBody>
      </p:sp>
      <p:sp>
        <p:nvSpPr>
          <p:cNvPr id="531" name="CustomShape 11"/>
          <p:cNvSpPr/>
          <p:nvPr/>
        </p:nvSpPr>
        <p:spPr>
          <a:xfrm>
            <a:off x="702360" y="4151520"/>
            <a:ext cx="1511640" cy="429120"/>
          </a:xfrm>
          <a:prstGeom prst="ellipse">
            <a:avLst/>
          </a:prstGeom>
          <a:solidFill>
            <a:srgbClr val="ffffff"/>
          </a:solidFill>
          <a:ln w="6480">
            <a:solidFill>
              <a:srgbClr val="000000"/>
            </a:solidFill>
            <a:round/>
          </a:ln>
        </p:spPr>
        <p:txBody>
          <a:bodyPr lIns="90000" rIns="90000" tIns="45000" bIns="45000" anchor="ctr"/>
          <a:p>
            <a:pPr algn="ctr">
              <a:lnSpc>
                <a:spcPct val="100000"/>
              </a:lnSpc>
            </a:pPr>
            <a:r>
              <a:rPr b="1" i="1" lang="fr-FR">
                <a:solidFill>
                  <a:srgbClr val="000000"/>
                </a:solidFill>
                <a:latin typeface="Gill Sans MT"/>
              </a:rPr>
              <a:t>stub</a:t>
            </a:r>
            <a:endParaRPr/>
          </a:p>
        </p:txBody>
      </p:sp>
      <p:sp>
        <p:nvSpPr>
          <p:cNvPr id="532" name="CustomShape 12"/>
          <p:cNvSpPr/>
          <p:nvPr/>
        </p:nvSpPr>
        <p:spPr>
          <a:xfrm>
            <a:off x="814680" y="2709000"/>
            <a:ext cx="1295640" cy="503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600">
                <a:solidFill>
                  <a:srgbClr val="000000"/>
                </a:solidFill>
                <a:latin typeface="Gill Sans MT"/>
              </a:rPr>
              <a:t>Client</a:t>
            </a:r>
            <a:endParaRPr/>
          </a:p>
        </p:txBody>
      </p:sp>
      <p:sp>
        <p:nvSpPr>
          <p:cNvPr id="533" name="CustomShape 13"/>
          <p:cNvSpPr/>
          <p:nvPr/>
        </p:nvSpPr>
        <p:spPr>
          <a:xfrm rot="5400000">
            <a:off x="1102680" y="3572640"/>
            <a:ext cx="719640" cy="360"/>
          </a:xfrm>
          <a:prstGeom prst="straightConnector1">
            <a:avLst/>
          </a:prstGeom>
          <a:noFill/>
          <a:ln w="12600">
            <a:solidFill>
              <a:srgbClr val="000000"/>
            </a:solidFill>
            <a:round/>
            <a:headEnd len="med" type="triangle" w="med"/>
            <a:tailEnd len="med" type="triangle" w="med"/>
          </a:ln>
        </p:spPr>
      </p:sp>
      <p:sp>
        <p:nvSpPr>
          <p:cNvPr id="534" name="CustomShape 14"/>
          <p:cNvSpPr/>
          <p:nvPr/>
        </p:nvSpPr>
        <p:spPr>
          <a:xfrm rot="5400000">
            <a:off x="1312560" y="4722840"/>
            <a:ext cx="287640" cy="3960"/>
          </a:xfrm>
          <a:prstGeom prst="straightConnector1">
            <a:avLst/>
          </a:prstGeom>
          <a:noFill/>
          <a:ln w="12600">
            <a:solidFill>
              <a:srgbClr val="000000"/>
            </a:solidFill>
            <a:round/>
            <a:headEnd len="med" type="triangle" w="med"/>
            <a:tailEnd len="med" type="triangle" w="med"/>
          </a:ln>
        </p:spPr>
      </p:sp>
      <p:sp>
        <p:nvSpPr>
          <p:cNvPr id="535" name="CustomShape 15"/>
          <p:cNvSpPr/>
          <p:nvPr/>
        </p:nvSpPr>
        <p:spPr>
          <a:xfrm>
            <a:off x="3708000" y="1700640"/>
            <a:ext cx="5328360" cy="3960000"/>
          </a:xfrm>
          <a:prstGeom prst="rect">
            <a:avLst/>
          </a:prstGeom>
          <a:gradFill>
            <a:gsLst>
              <a:gs pos="0">
                <a:srgbClr val="c4c4c4"/>
              </a:gs>
              <a:gs pos="50000">
                <a:srgbClr val="a9a9a9"/>
              </a:gs>
              <a:gs pos="100000">
                <a:srgbClr val="c4c4c4"/>
              </a:gs>
            </a:gsLst>
            <a:lin ang="948000"/>
          </a:gradFill>
          <a:ln w="9360">
            <a:solidFill>
              <a:srgbClr val="000000"/>
            </a:solidFill>
            <a:round/>
          </a:ln>
        </p:spPr>
      </p:sp>
      <p:sp>
        <p:nvSpPr>
          <p:cNvPr id="536" name="CustomShape 16"/>
          <p:cNvSpPr/>
          <p:nvPr/>
        </p:nvSpPr>
        <p:spPr>
          <a:xfrm>
            <a:off x="3619800" y="1700640"/>
            <a:ext cx="206496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Machine serveur</a:t>
            </a:r>
            <a:endParaRPr/>
          </a:p>
        </p:txBody>
      </p:sp>
      <p:sp>
        <p:nvSpPr>
          <p:cNvPr id="537" name="CustomShape 17"/>
          <p:cNvSpPr/>
          <p:nvPr/>
        </p:nvSpPr>
        <p:spPr>
          <a:xfrm>
            <a:off x="4132800" y="4869000"/>
            <a:ext cx="1699200" cy="394560"/>
          </a:xfrm>
          <a:prstGeom prst="rect">
            <a:avLst/>
          </a:prstGeom>
          <a:solidFill>
            <a:srgbClr val="ffffff"/>
          </a:solidFill>
          <a:ln w="19080">
            <a:solidFill>
              <a:srgbClr val="000000"/>
            </a:solidFill>
            <a:round/>
          </a:ln>
        </p:spPr>
        <p:txBody>
          <a:bodyPr wrap="none" lIns="90000" rIns="90000" tIns="45000" bIns="45000"/>
          <a:p>
            <a:pPr algn="ctr">
              <a:lnSpc>
                <a:spcPct val="100000"/>
              </a:lnSpc>
            </a:pPr>
            <a:r>
              <a:rPr lang="fr-FR" sz="2000">
                <a:solidFill>
                  <a:srgbClr val="000000"/>
                </a:solidFill>
                <a:latin typeface="Gill Sans MT"/>
              </a:rPr>
              <a:t>IIOP Runtime</a:t>
            </a:r>
            <a:endParaRPr/>
          </a:p>
        </p:txBody>
      </p:sp>
      <p:sp>
        <p:nvSpPr>
          <p:cNvPr id="538" name="CustomShape 18"/>
          <p:cNvSpPr/>
          <p:nvPr/>
        </p:nvSpPr>
        <p:spPr>
          <a:xfrm>
            <a:off x="4162320" y="5229360"/>
            <a:ext cx="1630440" cy="394560"/>
          </a:xfrm>
          <a:prstGeom prst="rect">
            <a:avLst/>
          </a:prstGeom>
          <a:solidFill>
            <a:srgbClr val="ffffff"/>
          </a:solidFill>
          <a:ln w="19080">
            <a:solidFill>
              <a:srgbClr val="000000"/>
            </a:solidFill>
            <a:round/>
          </a:ln>
        </p:spPr>
        <p:txBody>
          <a:bodyPr lIns="90000" rIns="90000" tIns="45000" bIns="45000"/>
          <a:p>
            <a:pPr algn="ctr">
              <a:lnSpc>
                <a:spcPct val="100000"/>
              </a:lnSpc>
            </a:pPr>
            <a:r>
              <a:rPr lang="fr-FR" sz="2000">
                <a:solidFill>
                  <a:srgbClr val="000000"/>
                </a:solidFill>
                <a:latin typeface="Gill Sans MT"/>
              </a:rPr>
              <a:t>JVM</a:t>
            </a:r>
            <a:endParaRPr/>
          </a:p>
        </p:txBody>
      </p:sp>
      <p:sp>
        <p:nvSpPr>
          <p:cNvPr id="539" name="CustomShape 19"/>
          <p:cNvSpPr/>
          <p:nvPr/>
        </p:nvSpPr>
        <p:spPr>
          <a:xfrm>
            <a:off x="4177800" y="4151520"/>
            <a:ext cx="1618200" cy="429120"/>
          </a:xfrm>
          <a:prstGeom prst="ellipse">
            <a:avLst/>
          </a:prstGeom>
          <a:solidFill>
            <a:srgbClr val="ffffff"/>
          </a:solidFill>
          <a:ln w="6480">
            <a:solidFill>
              <a:srgbClr val="000000"/>
            </a:solidFill>
            <a:round/>
          </a:ln>
        </p:spPr>
        <p:txBody>
          <a:bodyPr lIns="90000" rIns="90000" tIns="45000" bIns="45000" anchor="ctr"/>
          <a:p>
            <a:pPr algn="ctr">
              <a:lnSpc>
                <a:spcPct val="100000"/>
              </a:lnSpc>
            </a:pPr>
            <a:r>
              <a:rPr b="1" i="1" lang="fr-FR">
                <a:solidFill>
                  <a:srgbClr val="000000"/>
                </a:solidFill>
                <a:latin typeface="Gill Sans MT"/>
              </a:rPr>
              <a:t>tie</a:t>
            </a:r>
            <a:endParaRPr/>
          </a:p>
        </p:txBody>
      </p:sp>
      <p:sp>
        <p:nvSpPr>
          <p:cNvPr id="540" name="CustomShape 20"/>
          <p:cNvSpPr/>
          <p:nvPr/>
        </p:nvSpPr>
        <p:spPr>
          <a:xfrm>
            <a:off x="4329360" y="2070360"/>
            <a:ext cx="1295640" cy="575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600">
                <a:solidFill>
                  <a:srgbClr val="000000"/>
                </a:solidFill>
                <a:latin typeface="Gill Sans MT"/>
              </a:rPr>
              <a:t>Serveur</a:t>
            </a:r>
            <a:endParaRPr/>
          </a:p>
          <a:p>
            <a:pPr algn="ctr">
              <a:lnSpc>
                <a:spcPct val="100000"/>
              </a:lnSpc>
            </a:pPr>
            <a:r>
              <a:rPr lang="fr-FR" sz="1100">
                <a:solidFill>
                  <a:srgbClr val="000000"/>
                </a:solidFill>
                <a:latin typeface="Gill Sans MT"/>
              </a:rPr>
              <a:t>= Objet distribué</a:t>
            </a:r>
            <a:endParaRPr/>
          </a:p>
        </p:txBody>
      </p:sp>
      <p:sp>
        <p:nvSpPr>
          <p:cNvPr id="541" name="CustomShape 21"/>
          <p:cNvSpPr/>
          <p:nvPr/>
        </p:nvSpPr>
        <p:spPr>
          <a:xfrm flipH="1" rot="5400000">
            <a:off x="4842720" y="2999520"/>
            <a:ext cx="278280" cy="4680"/>
          </a:xfrm>
          <a:prstGeom prst="straightConnector1">
            <a:avLst/>
          </a:prstGeom>
          <a:noFill/>
          <a:ln w="12600">
            <a:solidFill>
              <a:srgbClr val="000000"/>
            </a:solidFill>
            <a:round/>
            <a:headEnd len="med" type="triangle" w="med"/>
            <a:tailEnd len="med" type="triangle" w="med"/>
          </a:ln>
        </p:spPr>
      </p:sp>
      <p:sp>
        <p:nvSpPr>
          <p:cNvPr id="542" name="CustomShape 22"/>
          <p:cNvSpPr/>
          <p:nvPr/>
        </p:nvSpPr>
        <p:spPr>
          <a:xfrm flipH="1">
            <a:off x="4981680" y="4581000"/>
            <a:ext cx="3960" cy="287640"/>
          </a:xfrm>
          <a:prstGeom prst="straightConnector1">
            <a:avLst/>
          </a:prstGeom>
          <a:noFill/>
          <a:ln w="12600">
            <a:solidFill>
              <a:srgbClr val="000000"/>
            </a:solidFill>
            <a:round/>
            <a:headEnd len="med" type="triangle" w="med"/>
            <a:tailEnd len="med" type="triangle" w="med"/>
          </a:ln>
        </p:spPr>
      </p:sp>
      <p:sp>
        <p:nvSpPr>
          <p:cNvPr id="543" name="CustomShape 23"/>
          <p:cNvSpPr/>
          <p:nvPr/>
        </p:nvSpPr>
        <p:spPr>
          <a:xfrm>
            <a:off x="2214720" y="4366440"/>
            <a:ext cx="1962720" cy="360"/>
          </a:xfrm>
          <a:prstGeom prst="straightConnector1">
            <a:avLst/>
          </a:prstGeom>
          <a:noFill/>
          <a:ln w="9360">
            <a:solidFill>
              <a:srgbClr val="000000"/>
            </a:solidFill>
            <a:custDash>
              <a:ds d="35000" sp="105000"/>
              <a:ds d="35000" sp="105000"/>
              <a:ds d="280000" sp="105000"/>
            </a:custDash>
            <a:round/>
            <a:headEnd len="med" type="triangle" w="med"/>
            <a:tailEnd len="med" type="triangle" w="med"/>
          </a:ln>
        </p:spPr>
      </p:sp>
      <p:sp>
        <p:nvSpPr>
          <p:cNvPr id="544" name="CustomShape 24"/>
          <p:cNvSpPr/>
          <p:nvPr/>
        </p:nvSpPr>
        <p:spPr>
          <a:xfrm>
            <a:off x="3231720" y="4067640"/>
            <a:ext cx="33048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a:t>
            </a:r>
            <a:endParaRPr/>
          </a:p>
        </p:txBody>
      </p:sp>
      <p:sp>
        <p:nvSpPr>
          <p:cNvPr id="545" name="CustomShape 25"/>
          <p:cNvSpPr/>
          <p:nvPr/>
        </p:nvSpPr>
        <p:spPr>
          <a:xfrm>
            <a:off x="3237120" y="3995640"/>
            <a:ext cx="33048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a:t>
            </a:r>
            <a:endParaRPr/>
          </a:p>
        </p:txBody>
      </p:sp>
      <p:sp>
        <p:nvSpPr>
          <p:cNvPr id="546" name="CustomShape 26"/>
          <p:cNvSpPr/>
          <p:nvPr/>
        </p:nvSpPr>
        <p:spPr>
          <a:xfrm flipV="1">
            <a:off x="5632920" y="2517120"/>
            <a:ext cx="1700640" cy="874440"/>
          </a:xfrm>
          <a:prstGeom prst="straightConnector1">
            <a:avLst/>
          </a:prstGeom>
          <a:noFill/>
          <a:ln w="12600">
            <a:solidFill>
              <a:srgbClr val="000000"/>
            </a:solidFill>
            <a:round/>
            <a:headEnd len="med" type="triangle" w="med"/>
            <a:tailEnd len="med" type="triangle" w="med"/>
          </a:ln>
        </p:spPr>
      </p:sp>
      <p:sp>
        <p:nvSpPr>
          <p:cNvPr id="547" name="CustomShape 27"/>
          <p:cNvSpPr/>
          <p:nvPr/>
        </p:nvSpPr>
        <p:spPr>
          <a:xfrm>
            <a:off x="7668360" y="2205000"/>
            <a:ext cx="1151640" cy="575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Service Transaction</a:t>
            </a:r>
            <a:endParaRPr/>
          </a:p>
        </p:txBody>
      </p:sp>
      <p:sp>
        <p:nvSpPr>
          <p:cNvPr id="548" name="CustomShape 28"/>
          <p:cNvSpPr/>
          <p:nvPr/>
        </p:nvSpPr>
        <p:spPr>
          <a:xfrm>
            <a:off x="7668360" y="2853000"/>
            <a:ext cx="1151640" cy="575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Service Sécurité</a:t>
            </a:r>
            <a:endParaRPr/>
          </a:p>
        </p:txBody>
      </p:sp>
      <p:sp>
        <p:nvSpPr>
          <p:cNvPr id="549" name="CustomShape 29"/>
          <p:cNvSpPr/>
          <p:nvPr/>
        </p:nvSpPr>
        <p:spPr>
          <a:xfrm>
            <a:off x="7668360" y="3501000"/>
            <a:ext cx="1151640" cy="647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Driver</a:t>
            </a:r>
            <a:endParaRPr/>
          </a:p>
          <a:p>
            <a:pPr algn="ctr">
              <a:lnSpc>
                <a:spcPct val="100000"/>
              </a:lnSpc>
            </a:pPr>
            <a:r>
              <a:rPr lang="fr-FR" sz="1400">
                <a:solidFill>
                  <a:srgbClr val="000000"/>
                </a:solidFill>
                <a:latin typeface="Gill Sans MT"/>
              </a:rPr>
              <a:t>Base de données</a:t>
            </a:r>
            <a:endParaRPr/>
          </a:p>
        </p:txBody>
      </p:sp>
      <p:sp>
        <p:nvSpPr>
          <p:cNvPr id="550" name="CustomShape 30"/>
          <p:cNvSpPr/>
          <p:nvPr/>
        </p:nvSpPr>
        <p:spPr>
          <a:xfrm flipV="1">
            <a:off x="5632920" y="3139920"/>
            <a:ext cx="1690200" cy="251640"/>
          </a:xfrm>
          <a:prstGeom prst="straightConnector1">
            <a:avLst/>
          </a:prstGeom>
          <a:noFill/>
          <a:ln w="12600">
            <a:solidFill>
              <a:srgbClr val="000000"/>
            </a:solidFill>
            <a:round/>
            <a:headEnd len="med" type="triangle" w="med"/>
            <a:tailEnd len="med" type="triangle" w="med"/>
          </a:ln>
        </p:spPr>
      </p:sp>
      <p:sp>
        <p:nvSpPr>
          <p:cNvPr id="551" name="CustomShape 31"/>
          <p:cNvSpPr/>
          <p:nvPr/>
        </p:nvSpPr>
        <p:spPr>
          <a:xfrm>
            <a:off x="5632920" y="3393000"/>
            <a:ext cx="1708200" cy="443880"/>
          </a:xfrm>
          <a:prstGeom prst="straightConnector1">
            <a:avLst/>
          </a:prstGeom>
          <a:noFill/>
          <a:ln w="12600">
            <a:solidFill>
              <a:srgbClr val="000000"/>
            </a:solidFill>
            <a:round/>
            <a:headEnd len="med" type="triangle" w="med"/>
            <a:tailEnd len="med" type="triangle" w="med"/>
          </a:ln>
        </p:spPr>
      </p:sp>
      <p:sp>
        <p:nvSpPr>
          <p:cNvPr id="552" name="CustomShape 32"/>
          <p:cNvSpPr/>
          <p:nvPr/>
        </p:nvSpPr>
        <p:spPr>
          <a:xfrm>
            <a:off x="6957360" y="2133000"/>
            <a:ext cx="74484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 </a:t>
            </a:r>
            <a:endParaRPr/>
          </a:p>
          <a:p>
            <a:pPr algn="ctr">
              <a:lnSpc>
                <a:spcPct val="100000"/>
              </a:lnSpc>
            </a:pPr>
            <a:r>
              <a:rPr lang="fr-FR" sz="900">
                <a:solidFill>
                  <a:srgbClr val="000000"/>
                </a:solidFill>
                <a:latin typeface="Arial"/>
              </a:rPr>
              <a:t>transaction</a:t>
            </a:r>
            <a:endParaRPr/>
          </a:p>
        </p:txBody>
      </p:sp>
      <p:sp>
        <p:nvSpPr>
          <p:cNvPr id="553" name="CustomShape 33"/>
          <p:cNvSpPr/>
          <p:nvPr/>
        </p:nvSpPr>
        <p:spPr>
          <a:xfrm>
            <a:off x="7066080" y="2781000"/>
            <a:ext cx="58500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a:t>
            </a:r>
            <a:endParaRPr/>
          </a:p>
          <a:p>
            <a:pPr algn="ctr">
              <a:lnSpc>
                <a:spcPct val="100000"/>
              </a:lnSpc>
            </a:pPr>
            <a:r>
              <a:rPr lang="fr-FR" sz="900">
                <a:solidFill>
                  <a:srgbClr val="000000"/>
                </a:solidFill>
                <a:latin typeface="Arial"/>
              </a:rPr>
              <a:t>sécurité</a:t>
            </a:r>
            <a:endParaRPr/>
          </a:p>
        </p:txBody>
      </p:sp>
      <p:sp>
        <p:nvSpPr>
          <p:cNvPr id="554" name="CustomShape 34"/>
          <p:cNvSpPr/>
          <p:nvPr/>
        </p:nvSpPr>
        <p:spPr>
          <a:xfrm>
            <a:off x="6938280" y="3789000"/>
            <a:ext cx="78156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 Base </a:t>
            </a:r>
            <a:endParaRPr/>
          </a:p>
          <a:p>
            <a:pPr algn="ctr">
              <a:lnSpc>
                <a:spcPct val="100000"/>
              </a:lnSpc>
            </a:pPr>
            <a:r>
              <a:rPr lang="fr-FR" sz="900">
                <a:solidFill>
                  <a:srgbClr val="000000"/>
                </a:solidFill>
                <a:latin typeface="Arial"/>
              </a:rPr>
              <a:t>de données</a:t>
            </a:r>
            <a:endParaRPr/>
          </a:p>
        </p:txBody>
      </p:sp>
      <p:sp>
        <p:nvSpPr>
          <p:cNvPr id="555" name="CustomShape 35"/>
          <p:cNvSpPr/>
          <p:nvPr/>
        </p:nvSpPr>
        <p:spPr>
          <a:xfrm>
            <a:off x="7323480" y="2457000"/>
            <a:ext cx="71640" cy="71640"/>
          </a:xfrm>
          <a:prstGeom prst="ellipse">
            <a:avLst/>
          </a:prstGeom>
          <a:solidFill>
            <a:srgbClr val="ffffff"/>
          </a:solidFill>
          <a:ln w="6480">
            <a:solidFill>
              <a:srgbClr val="000000"/>
            </a:solidFill>
            <a:round/>
          </a:ln>
        </p:spPr>
      </p:sp>
      <p:sp>
        <p:nvSpPr>
          <p:cNvPr id="556" name="Line 36"/>
          <p:cNvSpPr/>
          <p:nvPr/>
        </p:nvSpPr>
        <p:spPr>
          <a:xfrm flipH="1" flipV="1">
            <a:off x="7395480" y="2492640"/>
            <a:ext cx="263520" cy="6120"/>
          </a:xfrm>
          <a:prstGeom prst="line">
            <a:avLst/>
          </a:prstGeom>
          <a:ln w="9360">
            <a:solidFill>
              <a:srgbClr val="000000"/>
            </a:solidFill>
            <a:round/>
          </a:ln>
        </p:spPr>
      </p:sp>
      <p:sp>
        <p:nvSpPr>
          <p:cNvPr id="557" name="CustomShape 37"/>
          <p:cNvSpPr/>
          <p:nvPr/>
        </p:nvSpPr>
        <p:spPr>
          <a:xfrm>
            <a:off x="7323480" y="3105000"/>
            <a:ext cx="71640" cy="71640"/>
          </a:xfrm>
          <a:prstGeom prst="ellipse">
            <a:avLst/>
          </a:prstGeom>
          <a:solidFill>
            <a:srgbClr val="ffffff"/>
          </a:solidFill>
          <a:ln w="6480">
            <a:solidFill>
              <a:srgbClr val="000000"/>
            </a:solidFill>
            <a:round/>
          </a:ln>
        </p:spPr>
      </p:sp>
      <p:sp>
        <p:nvSpPr>
          <p:cNvPr id="558" name="Line 38"/>
          <p:cNvSpPr/>
          <p:nvPr/>
        </p:nvSpPr>
        <p:spPr>
          <a:xfrm flipH="1" flipV="1">
            <a:off x="7395480" y="3140640"/>
            <a:ext cx="263520" cy="6120"/>
          </a:xfrm>
          <a:prstGeom prst="line">
            <a:avLst/>
          </a:prstGeom>
          <a:ln w="9360">
            <a:solidFill>
              <a:srgbClr val="000000"/>
            </a:solidFill>
            <a:round/>
          </a:ln>
        </p:spPr>
      </p:sp>
      <p:sp>
        <p:nvSpPr>
          <p:cNvPr id="559" name="CustomShape 39"/>
          <p:cNvSpPr/>
          <p:nvPr/>
        </p:nvSpPr>
        <p:spPr>
          <a:xfrm>
            <a:off x="7331040" y="3776040"/>
            <a:ext cx="71640" cy="71640"/>
          </a:xfrm>
          <a:prstGeom prst="ellipse">
            <a:avLst/>
          </a:prstGeom>
          <a:solidFill>
            <a:srgbClr val="ffffff"/>
          </a:solidFill>
          <a:ln w="6480">
            <a:solidFill>
              <a:srgbClr val="000000"/>
            </a:solidFill>
            <a:round/>
          </a:ln>
        </p:spPr>
      </p:sp>
      <p:sp>
        <p:nvSpPr>
          <p:cNvPr id="560" name="Line 40"/>
          <p:cNvSpPr/>
          <p:nvPr/>
        </p:nvSpPr>
        <p:spPr>
          <a:xfrm flipH="1" flipV="1">
            <a:off x="7403040" y="3811680"/>
            <a:ext cx="263520" cy="6120"/>
          </a:xfrm>
          <a:prstGeom prst="line">
            <a:avLst/>
          </a:prstGeom>
          <a:ln w="9360">
            <a:solidFill>
              <a:srgbClr val="000000"/>
            </a:solidFill>
            <a:round/>
          </a:ln>
        </p:spPr>
      </p:sp>
      <p:sp>
        <p:nvSpPr>
          <p:cNvPr id="561" name="CustomShape 41"/>
          <p:cNvSpPr/>
          <p:nvPr/>
        </p:nvSpPr>
        <p:spPr>
          <a:xfrm>
            <a:off x="1425960" y="3933000"/>
            <a:ext cx="71640" cy="71640"/>
          </a:xfrm>
          <a:prstGeom prst="ellipse">
            <a:avLst/>
          </a:prstGeom>
          <a:solidFill>
            <a:srgbClr val="ffffff"/>
          </a:solidFill>
          <a:ln w="6480">
            <a:solidFill>
              <a:srgbClr val="000000"/>
            </a:solidFill>
            <a:round/>
          </a:ln>
        </p:spPr>
      </p:sp>
      <p:sp>
        <p:nvSpPr>
          <p:cNvPr id="562" name="Line 42"/>
          <p:cNvSpPr/>
          <p:nvPr/>
        </p:nvSpPr>
        <p:spPr>
          <a:xfrm flipH="1">
            <a:off x="1458360" y="4005000"/>
            <a:ext cx="3600" cy="146160"/>
          </a:xfrm>
          <a:prstGeom prst="line">
            <a:avLst/>
          </a:prstGeom>
          <a:ln w="9360">
            <a:solidFill>
              <a:srgbClr val="000000"/>
            </a:solidFill>
            <a:round/>
          </a:ln>
        </p:spPr>
      </p:sp>
      <p:sp>
        <p:nvSpPr>
          <p:cNvPr id="563" name="CustomShape 43"/>
          <p:cNvSpPr/>
          <p:nvPr/>
        </p:nvSpPr>
        <p:spPr>
          <a:xfrm>
            <a:off x="1412640" y="3717000"/>
            <a:ext cx="776880" cy="455400"/>
          </a:xfrm>
          <a:prstGeom prst="rect">
            <a:avLst/>
          </a:prstGeom>
          <a:noFill/>
          <a:ln>
            <a:noFill/>
          </a:ln>
        </p:spPr>
        <p:txBody>
          <a:bodyPr wrap="none" lIns="90000" rIns="90000" tIns="45000" bIns="45000"/>
          <a:p>
            <a:pPr algn="ctr">
              <a:lnSpc>
                <a:spcPct val="100000"/>
              </a:lnSpc>
            </a:pPr>
            <a:r>
              <a:rPr lang="fr-FR" sz="1200">
                <a:solidFill>
                  <a:srgbClr val="000000"/>
                </a:solidFill>
                <a:latin typeface="Arial"/>
              </a:rPr>
              <a:t>Remote</a:t>
            </a:r>
            <a:endParaRPr/>
          </a:p>
          <a:p>
            <a:pPr algn="ctr">
              <a:lnSpc>
                <a:spcPct val="100000"/>
              </a:lnSpc>
            </a:pPr>
            <a:r>
              <a:rPr lang="fr-FR" sz="1200">
                <a:solidFill>
                  <a:srgbClr val="000000"/>
                </a:solidFill>
                <a:latin typeface="Arial"/>
              </a:rPr>
              <a:t>Interface</a:t>
            </a:r>
            <a:endParaRPr/>
          </a:p>
        </p:txBody>
      </p:sp>
      <p:sp>
        <p:nvSpPr>
          <p:cNvPr id="564" name="CustomShape 44"/>
          <p:cNvSpPr/>
          <p:nvPr/>
        </p:nvSpPr>
        <p:spPr>
          <a:xfrm>
            <a:off x="4944240" y="2790360"/>
            <a:ext cx="71640" cy="71640"/>
          </a:xfrm>
          <a:prstGeom prst="ellipse">
            <a:avLst/>
          </a:prstGeom>
          <a:solidFill>
            <a:srgbClr val="ffffff"/>
          </a:solidFill>
          <a:ln w="6480">
            <a:solidFill>
              <a:srgbClr val="000000"/>
            </a:solidFill>
            <a:round/>
          </a:ln>
        </p:spPr>
      </p:sp>
      <p:sp>
        <p:nvSpPr>
          <p:cNvPr id="565" name="Line 45"/>
          <p:cNvSpPr/>
          <p:nvPr/>
        </p:nvSpPr>
        <p:spPr>
          <a:xfrm>
            <a:off x="4977000" y="2646360"/>
            <a:ext cx="2880" cy="144000"/>
          </a:xfrm>
          <a:prstGeom prst="line">
            <a:avLst/>
          </a:prstGeom>
          <a:ln w="9360">
            <a:solidFill>
              <a:srgbClr val="000000"/>
            </a:solidFill>
            <a:round/>
          </a:ln>
        </p:spPr>
      </p:sp>
      <p:sp>
        <p:nvSpPr>
          <p:cNvPr id="566" name="CustomShape 46"/>
          <p:cNvSpPr/>
          <p:nvPr/>
        </p:nvSpPr>
        <p:spPr>
          <a:xfrm>
            <a:off x="4336920" y="3141000"/>
            <a:ext cx="1295640" cy="503640"/>
          </a:xfrm>
          <a:prstGeom prst="rect">
            <a:avLst/>
          </a:prstGeom>
          <a:gradFill>
            <a:gsLst>
              <a:gs pos="0">
                <a:srgbClr val="c9cde1"/>
              </a:gs>
              <a:gs pos="50000">
                <a:srgbClr val="b1b7d7"/>
              </a:gs>
              <a:gs pos="100000">
                <a:srgbClr val="c9cde1"/>
              </a:gs>
            </a:gsLst>
            <a:lin ang="948000"/>
          </a:gradFill>
          <a:ln w="9360">
            <a:solidFill>
              <a:srgbClr val="727ca3"/>
            </a:solidFill>
            <a:round/>
          </a:ln>
        </p:spPr>
        <p:txBody>
          <a:bodyPr lIns="90000" rIns="90000" tIns="45000" bIns="45000" anchor="ctr"/>
          <a:p>
            <a:pPr algn="ctr">
              <a:lnSpc>
                <a:spcPct val="100000"/>
              </a:lnSpc>
            </a:pPr>
            <a:r>
              <a:rPr lang="fr-FR" sz="1400">
                <a:solidFill>
                  <a:srgbClr val="000000"/>
                </a:solidFill>
                <a:latin typeface="Gill Sans MT"/>
              </a:rPr>
              <a:t>Intercepteur de requête</a:t>
            </a:r>
            <a:endParaRPr/>
          </a:p>
        </p:txBody>
      </p:sp>
      <p:sp>
        <p:nvSpPr>
          <p:cNvPr id="567" name="CustomShape 47"/>
          <p:cNvSpPr/>
          <p:nvPr/>
        </p:nvSpPr>
        <p:spPr>
          <a:xfrm flipH="1">
            <a:off x="4986000" y="3870720"/>
            <a:ext cx="360" cy="280440"/>
          </a:xfrm>
          <a:prstGeom prst="straightConnector1">
            <a:avLst/>
          </a:prstGeom>
          <a:noFill/>
          <a:ln w="12600">
            <a:solidFill>
              <a:srgbClr val="000000"/>
            </a:solidFill>
            <a:round/>
            <a:headEnd len="med" type="triangle" w="med"/>
            <a:tailEnd len="med" type="triangle" w="med"/>
          </a:ln>
        </p:spPr>
      </p:sp>
      <p:sp>
        <p:nvSpPr>
          <p:cNvPr id="568" name="CustomShape 48"/>
          <p:cNvSpPr/>
          <p:nvPr/>
        </p:nvSpPr>
        <p:spPr>
          <a:xfrm>
            <a:off x="4951080" y="3798720"/>
            <a:ext cx="71640" cy="71640"/>
          </a:xfrm>
          <a:prstGeom prst="ellipse">
            <a:avLst/>
          </a:prstGeom>
          <a:solidFill>
            <a:srgbClr val="ffffff"/>
          </a:solidFill>
          <a:ln w="6480">
            <a:solidFill>
              <a:srgbClr val="000000"/>
            </a:solidFill>
            <a:round/>
          </a:ln>
        </p:spPr>
      </p:sp>
      <p:sp>
        <p:nvSpPr>
          <p:cNvPr id="569" name="Line 49"/>
          <p:cNvSpPr/>
          <p:nvPr/>
        </p:nvSpPr>
        <p:spPr>
          <a:xfrm>
            <a:off x="4984920" y="3645000"/>
            <a:ext cx="2160" cy="153360"/>
          </a:xfrm>
          <a:prstGeom prst="line">
            <a:avLst/>
          </a:prstGeom>
          <a:ln w="9360">
            <a:solidFill>
              <a:srgbClr val="000000"/>
            </a:solidFill>
            <a:round/>
          </a:ln>
        </p:spPr>
      </p:sp>
      <p:sp>
        <p:nvSpPr>
          <p:cNvPr id="570" name="CustomShape 50"/>
          <p:cNvSpPr/>
          <p:nvPr/>
        </p:nvSpPr>
        <p:spPr>
          <a:xfrm>
            <a:off x="4293000" y="3645000"/>
            <a:ext cx="776880" cy="455400"/>
          </a:xfrm>
          <a:prstGeom prst="rect">
            <a:avLst/>
          </a:prstGeom>
          <a:noFill/>
          <a:ln>
            <a:noFill/>
          </a:ln>
        </p:spPr>
        <p:txBody>
          <a:bodyPr wrap="none" lIns="90000" rIns="90000" tIns="45000" bIns="45000"/>
          <a:p>
            <a:pPr algn="ctr">
              <a:lnSpc>
                <a:spcPct val="100000"/>
              </a:lnSpc>
            </a:pPr>
            <a:r>
              <a:rPr lang="fr-FR" sz="1200">
                <a:solidFill>
                  <a:srgbClr val="000000"/>
                </a:solidFill>
                <a:latin typeface="Arial"/>
              </a:rPr>
              <a:t>Remote</a:t>
            </a:r>
            <a:endParaRPr/>
          </a:p>
          <a:p>
            <a:pPr algn="ctr">
              <a:lnSpc>
                <a:spcPct val="100000"/>
              </a:lnSpc>
            </a:pPr>
            <a:r>
              <a:rPr lang="fr-FR" sz="1200">
                <a:solidFill>
                  <a:srgbClr val="000000"/>
                </a:solidFill>
                <a:latin typeface="Arial"/>
              </a:rPr>
              <a:t>Interface</a:t>
            </a:r>
            <a:endParaRPr/>
          </a:p>
        </p:txBody>
      </p:sp>
      <p:sp>
        <p:nvSpPr>
          <p:cNvPr id="571" name="CustomShape 51"/>
          <p:cNvSpPr/>
          <p:nvPr/>
        </p:nvSpPr>
        <p:spPr>
          <a:xfrm>
            <a:off x="4289400" y="2637000"/>
            <a:ext cx="776880" cy="455400"/>
          </a:xfrm>
          <a:prstGeom prst="rect">
            <a:avLst/>
          </a:prstGeom>
          <a:noFill/>
          <a:ln>
            <a:noFill/>
          </a:ln>
        </p:spPr>
        <p:txBody>
          <a:bodyPr wrap="none" lIns="90000" rIns="90000" tIns="45000" bIns="45000"/>
          <a:p>
            <a:pPr algn="ctr">
              <a:lnSpc>
                <a:spcPct val="100000"/>
              </a:lnSpc>
            </a:pPr>
            <a:r>
              <a:rPr lang="fr-FR" sz="1200">
                <a:solidFill>
                  <a:srgbClr val="000000"/>
                </a:solidFill>
                <a:latin typeface="Arial"/>
              </a:rPr>
              <a:t>Remote</a:t>
            </a:r>
            <a:endParaRPr/>
          </a:p>
          <a:p>
            <a:pPr algn="ctr">
              <a:lnSpc>
                <a:spcPct val="100000"/>
              </a:lnSpc>
            </a:pPr>
            <a:r>
              <a:rPr lang="fr-FR" sz="1200">
                <a:solidFill>
                  <a:srgbClr val="000000"/>
                </a:solidFill>
                <a:latin typeface="Arial"/>
              </a:rPr>
              <a:t>Interface</a:t>
            </a:r>
            <a:endParaRPr/>
          </a:p>
        </p:txBody>
      </p:sp>
      <p:sp>
        <p:nvSpPr>
          <p:cNvPr id="572" name="CustomShape 52"/>
          <p:cNvSpPr/>
          <p:nvPr/>
        </p:nvSpPr>
        <p:spPr>
          <a:xfrm>
            <a:off x="5143680" y="5143680"/>
            <a:ext cx="3870720" cy="1310040"/>
          </a:xfrm>
          <a:prstGeom prst="rect">
            <a:avLst/>
          </a:prstGeom>
          <a:gradFill>
            <a:gsLst>
              <a:gs pos="0">
                <a:srgbClr val="c9cde1"/>
              </a:gs>
              <a:gs pos="50000">
                <a:srgbClr val="b1b7d7"/>
              </a:gs>
              <a:gs pos="100000">
                <a:srgbClr val="c9cde1"/>
              </a:gs>
            </a:gsLst>
            <a:lin ang="948000"/>
          </a:gradFill>
          <a:ln w="9360">
            <a:solidFill>
              <a:srgbClr val="727ca3"/>
            </a:solidFill>
            <a:round/>
          </a:ln>
        </p:spPr>
        <p:txBody>
          <a:bodyPr lIns="90000" rIns="90000" tIns="45000" bIns="45000"/>
          <a:p>
            <a:pPr>
              <a:lnSpc>
                <a:spcPct val="100000"/>
              </a:lnSpc>
            </a:pPr>
            <a:r>
              <a:rPr lang="fr-FR" sz="2000">
                <a:solidFill>
                  <a:srgbClr val="000000"/>
                </a:solidFill>
                <a:latin typeface="Gill Sans MT"/>
              </a:rPr>
              <a:t>Les besoins sont décrits </a:t>
            </a:r>
            <a:endParaRPr/>
          </a:p>
          <a:p>
            <a:pPr>
              <a:lnSpc>
                <a:spcPct val="100000"/>
              </a:lnSpc>
            </a:pPr>
            <a:r>
              <a:rPr lang="fr-FR" sz="2000">
                <a:solidFill>
                  <a:srgbClr val="000000"/>
                </a:solidFill>
                <a:latin typeface="Gill Sans MT"/>
              </a:rPr>
              <a:t>dans un fichier descripteur</a:t>
            </a:r>
            <a:endParaRPr/>
          </a:p>
          <a:p>
            <a:pPr algn="ctr">
              <a:lnSpc>
                <a:spcPct val="100000"/>
              </a:lnSpc>
              <a:buFont typeface="Symbol"/>
              <a:buChar char="Þ"/>
            </a:pPr>
            <a:r>
              <a:rPr b="1" lang="fr-FR" sz="2000">
                <a:solidFill>
                  <a:srgbClr val="c00000"/>
                </a:solidFill>
                <a:latin typeface="Gill Sans MT"/>
              </a:rPr>
              <a:t>L’intercepteur de requête</a:t>
            </a:r>
            <a:endParaRPr/>
          </a:p>
          <a:p>
            <a:pPr algn="ctr">
              <a:lnSpc>
                <a:spcPct val="100000"/>
              </a:lnSpc>
            </a:pPr>
            <a:r>
              <a:rPr b="1" lang="fr-FR" sz="2000">
                <a:solidFill>
                  <a:srgbClr val="c00000"/>
                </a:solidFill>
                <a:latin typeface="Gill Sans MT"/>
              </a:rPr>
              <a:t>sait quoi faire</a:t>
            </a:r>
            <a:endParaRPr/>
          </a:p>
        </p:txBody>
      </p:sp>
    </p:spTree>
  </p:cSld>
  <p:timing>
    <p:tnLst>
      <p:par>
        <p:cTn id="91" dur="indefinite" restart="never" nodeType="tmRoot">
          <p:childTnLst>
            <p:seq>
              <p:cTn id="92" nodeType="mainSeq"/>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73" name="CustomShape 1"/>
          <p:cNvSpPr/>
          <p:nvPr/>
        </p:nvSpPr>
        <p:spPr>
          <a:xfrm>
            <a:off x="3708000" y="1700640"/>
            <a:ext cx="5328360" cy="3960000"/>
          </a:xfrm>
          <a:prstGeom prst="rect">
            <a:avLst/>
          </a:prstGeom>
          <a:gradFill>
            <a:gsLst>
              <a:gs pos="0">
                <a:srgbClr val="c4c4c4"/>
              </a:gs>
              <a:gs pos="50000">
                <a:srgbClr val="a9a9a9"/>
              </a:gs>
              <a:gs pos="100000">
                <a:srgbClr val="c4c4c4"/>
              </a:gs>
            </a:gsLst>
            <a:lin ang="948000"/>
          </a:gradFill>
          <a:ln w="9360">
            <a:solidFill>
              <a:srgbClr val="000000"/>
            </a:solidFill>
            <a:round/>
          </a:ln>
        </p:spPr>
      </p:sp>
      <p:sp>
        <p:nvSpPr>
          <p:cNvPr id="574" name="CustomShape 2"/>
          <p:cNvSpPr/>
          <p:nvPr/>
        </p:nvSpPr>
        <p:spPr>
          <a:xfrm>
            <a:off x="3852000" y="2205000"/>
            <a:ext cx="2448000" cy="1439640"/>
          </a:xfrm>
          <a:prstGeom prst="ellipse">
            <a:avLst/>
          </a:prstGeom>
          <a:gradFill>
            <a:gsLst>
              <a:gs pos="0">
                <a:srgbClr val="c9cde1"/>
              </a:gs>
              <a:gs pos="50000">
                <a:srgbClr val="b1b7d7"/>
              </a:gs>
              <a:gs pos="100000">
                <a:srgbClr val="c9cde1"/>
              </a:gs>
            </a:gsLst>
            <a:lin ang="948000"/>
          </a:gradFill>
          <a:ln w="9360">
            <a:solidFill>
              <a:srgbClr val="727ca3"/>
            </a:solidFill>
            <a:round/>
          </a:ln>
        </p:spPr>
      </p:sp>
      <p:sp>
        <p:nvSpPr>
          <p:cNvPr id="575" name="TextShape 3"/>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Les EJB : des objets distribués</a:t>
            </a:r>
            <a:r>
              <a:rPr lang="en-US" sz="3600">
                <a:solidFill>
                  <a:srgbClr val="464653"/>
                </a:solidFill>
                <a:latin typeface="Bookman Old Style"/>
              </a:rPr>
              <a:t>
</a:t>
            </a:r>
            <a:r>
              <a:rPr lang="en-US" sz="2900">
                <a:solidFill>
                  <a:srgbClr val="464653"/>
                </a:solidFill>
                <a:latin typeface="Bookman Old Style"/>
              </a:rPr>
              <a:t>…</a:t>
            </a:r>
            <a:r>
              <a:rPr b="1" i="1" lang="en-US" sz="2900">
                <a:solidFill>
                  <a:srgbClr val="c00000"/>
                </a:solidFill>
                <a:latin typeface="Bookman Old Style"/>
              </a:rPr>
              <a:t> RMI-IIOP </a:t>
            </a:r>
            <a:r>
              <a:rPr lang="en-US" sz="2900">
                <a:solidFill>
                  <a:srgbClr val="464653"/>
                </a:solidFill>
                <a:latin typeface="Bookman Old Style"/>
              </a:rPr>
              <a:t>au cœur des EJBs</a:t>
            </a:r>
            <a:endParaRPr/>
          </a:p>
        </p:txBody>
      </p:sp>
      <p:sp>
        <p:nvSpPr>
          <p:cNvPr id="576" name="TextShape 4"/>
          <p:cNvSpPr txBox="1"/>
          <p:nvPr/>
        </p:nvSpPr>
        <p:spPr>
          <a:xfrm>
            <a:off x="8174880" y="2160"/>
            <a:ext cx="761760" cy="365400"/>
          </a:xfrm>
          <a:prstGeom prst="rect">
            <a:avLst/>
          </a:prstGeom>
        </p:spPr>
        <p:txBody>
          <a:bodyPr lIns="90000" rIns="90000" tIns="45000" bIns="45000"/>
          <a:p>
            <a:pPr>
              <a:lnSpc>
                <a:spcPct val="100000"/>
              </a:lnSpc>
            </a:pPr>
            <a:fld id="{01A52412-2F9C-4A7F-8A9B-12775994EAE0}" type="slidenum">
              <a:rPr lang="fr-FR" sz="1400">
                <a:solidFill>
                  <a:srgbClr val="464653"/>
                </a:solidFill>
                <a:latin typeface="Arial"/>
              </a:rPr>
              <a:t>&lt;numéro&gt;</a:t>
            </a:fld>
            <a:endParaRPr/>
          </a:p>
        </p:txBody>
      </p:sp>
      <p:sp>
        <p:nvSpPr>
          <p:cNvPr id="577" name="CustomShape 5"/>
          <p:cNvSpPr/>
          <p:nvPr/>
        </p:nvSpPr>
        <p:spPr>
          <a:xfrm flipH="1" rot="5400000">
            <a:off x="1550160" y="5550840"/>
            <a:ext cx="683640" cy="905040"/>
          </a:xfrm>
          <a:prstGeom prst="bentConnector2">
            <a:avLst/>
          </a:prstGeom>
          <a:noFill/>
          <a:ln w="38160">
            <a:solidFill>
              <a:srgbClr val="bcc837"/>
            </a:solidFill>
            <a:custDash>
              <a:ds d="318000" sp="106000"/>
            </a:custDash>
            <a:round/>
            <a:headEnd len="med" type="triangle" w="med"/>
            <a:tailEnd len="med" type="triangle" w="med"/>
          </a:ln>
        </p:spPr>
      </p:sp>
      <p:sp>
        <p:nvSpPr>
          <p:cNvPr id="578" name="CustomShape 6"/>
          <p:cNvSpPr/>
          <p:nvPr/>
        </p:nvSpPr>
        <p:spPr>
          <a:xfrm>
            <a:off x="2339640" y="5949360"/>
            <a:ext cx="1728000" cy="791640"/>
          </a:xfrm>
          <a:prstGeom prst="cloud">
            <a:avLst/>
          </a:prstGeom>
          <a:solidFill>
            <a:srgbClr val="cc99ff"/>
          </a:solidFill>
          <a:ln w="9360">
            <a:solidFill>
              <a:srgbClr val="9fb8cd"/>
            </a:solidFill>
            <a:round/>
          </a:ln>
        </p:spPr>
        <p:txBody>
          <a:bodyPr lIns="90000" rIns="90000" tIns="45000" bIns="45000" anchor="ctr"/>
          <a:p>
            <a:pPr algn="ctr">
              <a:lnSpc>
                <a:spcPct val="100000"/>
              </a:lnSpc>
            </a:pPr>
            <a:r>
              <a:rPr lang="fr-FR" sz="2000">
                <a:solidFill>
                  <a:srgbClr val="000000"/>
                </a:solidFill>
                <a:latin typeface="Gill Sans MT"/>
              </a:rPr>
              <a:t>Internet</a:t>
            </a:r>
            <a:endParaRPr/>
          </a:p>
        </p:txBody>
      </p:sp>
      <p:sp>
        <p:nvSpPr>
          <p:cNvPr id="579" name="CustomShape 7"/>
          <p:cNvSpPr/>
          <p:nvPr/>
        </p:nvSpPr>
        <p:spPr>
          <a:xfrm>
            <a:off x="1259640" y="6361560"/>
            <a:ext cx="1223640" cy="303480"/>
          </a:xfrm>
          <a:prstGeom prst="rect">
            <a:avLst/>
          </a:prstGeom>
          <a:noFill/>
          <a:ln>
            <a:noFill/>
          </a:ln>
        </p:spPr>
        <p:txBody>
          <a:bodyPr lIns="90000" rIns="90000" tIns="45000" bIns="45000"/>
          <a:p>
            <a:pPr>
              <a:lnSpc>
                <a:spcPct val="100000"/>
              </a:lnSpc>
            </a:pPr>
            <a:r>
              <a:rPr i="1" lang="fr-FR" sz="1400">
                <a:solidFill>
                  <a:srgbClr val="000000"/>
                </a:solidFill>
                <a:latin typeface="Arial"/>
              </a:rPr>
              <a:t>RMI/IIOP</a:t>
            </a:r>
            <a:endParaRPr/>
          </a:p>
        </p:txBody>
      </p:sp>
      <p:sp>
        <p:nvSpPr>
          <p:cNvPr id="580" name="CustomShape 8"/>
          <p:cNvSpPr/>
          <p:nvPr/>
        </p:nvSpPr>
        <p:spPr>
          <a:xfrm flipV="1">
            <a:off x="4066560" y="5660640"/>
            <a:ext cx="1009080" cy="683640"/>
          </a:xfrm>
          <a:prstGeom prst="bentConnector3">
            <a:avLst>
              <a:gd name="adj1" fmla="val 99500"/>
            </a:avLst>
          </a:prstGeom>
          <a:noFill/>
          <a:ln w="38160">
            <a:solidFill>
              <a:srgbClr val="bcc837"/>
            </a:solidFill>
            <a:custDash>
              <a:ds d="318000" sp="106000"/>
            </a:custDash>
            <a:round/>
            <a:headEnd len="med" type="triangle" w="med"/>
            <a:tailEnd len="med" type="triangle" w="med"/>
          </a:ln>
        </p:spPr>
      </p:sp>
      <p:sp>
        <p:nvSpPr>
          <p:cNvPr id="581" name="CustomShape 9"/>
          <p:cNvSpPr/>
          <p:nvPr/>
        </p:nvSpPr>
        <p:spPr>
          <a:xfrm>
            <a:off x="179640" y="1700640"/>
            <a:ext cx="2520000" cy="3960000"/>
          </a:xfrm>
          <a:prstGeom prst="rect">
            <a:avLst/>
          </a:prstGeom>
          <a:gradFill>
            <a:gsLst>
              <a:gs pos="0">
                <a:srgbClr val="c4c4c4"/>
              </a:gs>
              <a:gs pos="50000">
                <a:srgbClr val="a9a9a9"/>
              </a:gs>
              <a:gs pos="100000">
                <a:srgbClr val="c4c4c4"/>
              </a:gs>
            </a:gsLst>
            <a:lin ang="948000"/>
          </a:gradFill>
          <a:ln w="9360">
            <a:solidFill>
              <a:srgbClr val="000000"/>
            </a:solidFill>
            <a:round/>
          </a:ln>
        </p:spPr>
      </p:sp>
      <p:sp>
        <p:nvSpPr>
          <p:cNvPr id="582" name="CustomShape 10"/>
          <p:cNvSpPr/>
          <p:nvPr/>
        </p:nvSpPr>
        <p:spPr>
          <a:xfrm>
            <a:off x="122400" y="1700640"/>
            <a:ext cx="180720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Machine client</a:t>
            </a:r>
            <a:endParaRPr/>
          </a:p>
        </p:txBody>
      </p:sp>
      <p:sp>
        <p:nvSpPr>
          <p:cNvPr id="583" name="CustomShape 11"/>
          <p:cNvSpPr/>
          <p:nvPr/>
        </p:nvSpPr>
        <p:spPr>
          <a:xfrm>
            <a:off x="604440" y="4869000"/>
            <a:ext cx="1699200" cy="394560"/>
          </a:xfrm>
          <a:prstGeom prst="rect">
            <a:avLst/>
          </a:prstGeom>
          <a:solidFill>
            <a:srgbClr val="ffffff"/>
          </a:solidFill>
          <a:ln w="19080">
            <a:solidFill>
              <a:srgbClr val="000000"/>
            </a:solidFill>
            <a:round/>
          </a:ln>
        </p:spPr>
        <p:txBody>
          <a:bodyPr wrap="none" lIns="90000" rIns="90000" tIns="45000" bIns="45000"/>
          <a:p>
            <a:pPr algn="ctr">
              <a:lnSpc>
                <a:spcPct val="100000"/>
              </a:lnSpc>
            </a:pPr>
            <a:r>
              <a:rPr lang="fr-FR" sz="2000">
                <a:solidFill>
                  <a:srgbClr val="000000"/>
                </a:solidFill>
                <a:latin typeface="Gill Sans MT"/>
              </a:rPr>
              <a:t>IIOP Runtime</a:t>
            </a:r>
            <a:endParaRPr/>
          </a:p>
        </p:txBody>
      </p:sp>
      <p:sp>
        <p:nvSpPr>
          <p:cNvPr id="584" name="CustomShape 12"/>
          <p:cNvSpPr/>
          <p:nvPr/>
        </p:nvSpPr>
        <p:spPr>
          <a:xfrm>
            <a:off x="633960" y="5229360"/>
            <a:ext cx="1630440" cy="394560"/>
          </a:xfrm>
          <a:prstGeom prst="rect">
            <a:avLst/>
          </a:prstGeom>
          <a:solidFill>
            <a:srgbClr val="ffffff"/>
          </a:solidFill>
          <a:ln w="19080">
            <a:solidFill>
              <a:srgbClr val="000000"/>
            </a:solidFill>
            <a:round/>
          </a:ln>
        </p:spPr>
        <p:txBody>
          <a:bodyPr lIns="90000" rIns="90000" tIns="45000" bIns="45000"/>
          <a:p>
            <a:pPr algn="ctr">
              <a:lnSpc>
                <a:spcPct val="100000"/>
              </a:lnSpc>
            </a:pPr>
            <a:r>
              <a:rPr lang="fr-FR" sz="2000">
                <a:solidFill>
                  <a:srgbClr val="000000"/>
                </a:solidFill>
                <a:latin typeface="Gill Sans MT"/>
              </a:rPr>
              <a:t>JVM</a:t>
            </a:r>
            <a:endParaRPr/>
          </a:p>
        </p:txBody>
      </p:sp>
      <p:sp>
        <p:nvSpPr>
          <p:cNvPr id="585" name="CustomShape 13"/>
          <p:cNvSpPr/>
          <p:nvPr/>
        </p:nvSpPr>
        <p:spPr>
          <a:xfrm>
            <a:off x="702360" y="4151520"/>
            <a:ext cx="1511640" cy="429120"/>
          </a:xfrm>
          <a:prstGeom prst="ellipse">
            <a:avLst/>
          </a:prstGeom>
          <a:solidFill>
            <a:srgbClr val="ffffff"/>
          </a:solidFill>
          <a:ln w="6480">
            <a:solidFill>
              <a:srgbClr val="000000"/>
            </a:solidFill>
            <a:round/>
          </a:ln>
        </p:spPr>
        <p:txBody>
          <a:bodyPr lIns="90000" rIns="90000" tIns="45000" bIns="45000" anchor="ctr"/>
          <a:p>
            <a:pPr algn="ctr">
              <a:lnSpc>
                <a:spcPct val="100000"/>
              </a:lnSpc>
            </a:pPr>
            <a:r>
              <a:rPr b="1" i="1" lang="fr-FR">
                <a:solidFill>
                  <a:srgbClr val="000000"/>
                </a:solidFill>
                <a:latin typeface="Gill Sans MT"/>
              </a:rPr>
              <a:t>stub</a:t>
            </a:r>
            <a:endParaRPr/>
          </a:p>
        </p:txBody>
      </p:sp>
      <p:sp>
        <p:nvSpPr>
          <p:cNvPr id="586" name="CustomShape 14"/>
          <p:cNvSpPr/>
          <p:nvPr/>
        </p:nvSpPr>
        <p:spPr>
          <a:xfrm>
            <a:off x="814680" y="2709000"/>
            <a:ext cx="1295640" cy="503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600">
                <a:solidFill>
                  <a:srgbClr val="000000"/>
                </a:solidFill>
                <a:latin typeface="Gill Sans MT"/>
              </a:rPr>
              <a:t>Client</a:t>
            </a:r>
            <a:endParaRPr/>
          </a:p>
        </p:txBody>
      </p:sp>
      <p:sp>
        <p:nvSpPr>
          <p:cNvPr id="587" name="CustomShape 15"/>
          <p:cNvSpPr/>
          <p:nvPr/>
        </p:nvSpPr>
        <p:spPr>
          <a:xfrm rot="5400000">
            <a:off x="1102680" y="3572640"/>
            <a:ext cx="719640" cy="360"/>
          </a:xfrm>
          <a:prstGeom prst="straightConnector1">
            <a:avLst/>
          </a:prstGeom>
          <a:noFill/>
          <a:ln w="12600">
            <a:solidFill>
              <a:srgbClr val="000000"/>
            </a:solidFill>
            <a:round/>
            <a:headEnd len="med" type="triangle" w="med"/>
            <a:tailEnd len="med" type="triangle" w="med"/>
          </a:ln>
        </p:spPr>
      </p:sp>
      <p:sp>
        <p:nvSpPr>
          <p:cNvPr id="588" name="CustomShape 16"/>
          <p:cNvSpPr/>
          <p:nvPr/>
        </p:nvSpPr>
        <p:spPr>
          <a:xfrm rot="5400000">
            <a:off x="1312560" y="4722840"/>
            <a:ext cx="287640" cy="3960"/>
          </a:xfrm>
          <a:prstGeom prst="straightConnector1">
            <a:avLst/>
          </a:prstGeom>
          <a:noFill/>
          <a:ln w="12600">
            <a:solidFill>
              <a:srgbClr val="000000"/>
            </a:solidFill>
            <a:round/>
            <a:headEnd len="med" type="triangle" w="med"/>
            <a:tailEnd len="med" type="triangle" w="med"/>
          </a:ln>
        </p:spPr>
      </p:sp>
      <p:sp>
        <p:nvSpPr>
          <p:cNvPr id="589" name="CustomShape 17"/>
          <p:cNvSpPr/>
          <p:nvPr/>
        </p:nvSpPr>
        <p:spPr>
          <a:xfrm>
            <a:off x="3619800" y="1700640"/>
            <a:ext cx="206496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Machine serveur</a:t>
            </a:r>
            <a:endParaRPr/>
          </a:p>
        </p:txBody>
      </p:sp>
      <p:sp>
        <p:nvSpPr>
          <p:cNvPr id="590" name="CustomShape 18"/>
          <p:cNvSpPr/>
          <p:nvPr/>
        </p:nvSpPr>
        <p:spPr>
          <a:xfrm>
            <a:off x="4132800" y="4869000"/>
            <a:ext cx="1699200" cy="394560"/>
          </a:xfrm>
          <a:prstGeom prst="rect">
            <a:avLst/>
          </a:prstGeom>
          <a:solidFill>
            <a:srgbClr val="ffffff"/>
          </a:solidFill>
          <a:ln w="19080">
            <a:solidFill>
              <a:srgbClr val="000000"/>
            </a:solidFill>
            <a:round/>
          </a:ln>
        </p:spPr>
        <p:txBody>
          <a:bodyPr wrap="none" lIns="90000" rIns="90000" tIns="45000" bIns="45000"/>
          <a:p>
            <a:pPr algn="ctr">
              <a:lnSpc>
                <a:spcPct val="100000"/>
              </a:lnSpc>
            </a:pPr>
            <a:r>
              <a:rPr lang="fr-FR" sz="2000">
                <a:solidFill>
                  <a:srgbClr val="000000"/>
                </a:solidFill>
                <a:latin typeface="Gill Sans MT"/>
              </a:rPr>
              <a:t>IIOP Runtime</a:t>
            </a:r>
            <a:endParaRPr/>
          </a:p>
        </p:txBody>
      </p:sp>
      <p:sp>
        <p:nvSpPr>
          <p:cNvPr id="591" name="CustomShape 19"/>
          <p:cNvSpPr/>
          <p:nvPr/>
        </p:nvSpPr>
        <p:spPr>
          <a:xfrm>
            <a:off x="4162320" y="5229360"/>
            <a:ext cx="1630440" cy="394560"/>
          </a:xfrm>
          <a:prstGeom prst="rect">
            <a:avLst/>
          </a:prstGeom>
          <a:solidFill>
            <a:srgbClr val="ffffff"/>
          </a:solidFill>
          <a:ln w="19080">
            <a:solidFill>
              <a:srgbClr val="000000"/>
            </a:solidFill>
            <a:round/>
          </a:ln>
        </p:spPr>
        <p:txBody>
          <a:bodyPr lIns="90000" rIns="90000" tIns="45000" bIns="45000"/>
          <a:p>
            <a:pPr algn="ctr">
              <a:lnSpc>
                <a:spcPct val="100000"/>
              </a:lnSpc>
            </a:pPr>
            <a:r>
              <a:rPr lang="fr-FR" sz="2000">
                <a:solidFill>
                  <a:srgbClr val="000000"/>
                </a:solidFill>
                <a:latin typeface="Gill Sans MT"/>
              </a:rPr>
              <a:t>JVM</a:t>
            </a:r>
            <a:endParaRPr/>
          </a:p>
        </p:txBody>
      </p:sp>
      <p:sp>
        <p:nvSpPr>
          <p:cNvPr id="592" name="CustomShape 20"/>
          <p:cNvSpPr/>
          <p:nvPr/>
        </p:nvSpPr>
        <p:spPr>
          <a:xfrm>
            <a:off x="4132080" y="4151520"/>
            <a:ext cx="1709640" cy="429120"/>
          </a:xfrm>
          <a:prstGeom prst="ellipse">
            <a:avLst/>
          </a:prstGeom>
          <a:solidFill>
            <a:srgbClr val="ffffff"/>
          </a:solidFill>
          <a:ln w="6480">
            <a:solidFill>
              <a:srgbClr val="000000"/>
            </a:solidFill>
            <a:round/>
          </a:ln>
        </p:spPr>
        <p:txBody>
          <a:bodyPr lIns="90000" rIns="90000" tIns="45000" bIns="45000" anchor="ctr"/>
          <a:p>
            <a:pPr algn="ctr">
              <a:lnSpc>
                <a:spcPct val="100000"/>
              </a:lnSpc>
            </a:pPr>
            <a:r>
              <a:rPr b="1" i="1" lang="fr-FR">
                <a:solidFill>
                  <a:srgbClr val="000000"/>
                </a:solidFill>
                <a:latin typeface="Gill Sans MT"/>
              </a:rPr>
              <a:t>tie</a:t>
            </a:r>
            <a:endParaRPr/>
          </a:p>
        </p:txBody>
      </p:sp>
      <p:sp>
        <p:nvSpPr>
          <p:cNvPr id="593" name="CustomShape 21"/>
          <p:cNvSpPr/>
          <p:nvPr/>
        </p:nvSpPr>
        <p:spPr>
          <a:xfrm>
            <a:off x="4212000" y="2493000"/>
            <a:ext cx="863640" cy="359640"/>
          </a:xfrm>
          <a:prstGeom prst="ellipse">
            <a:avLst/>
          </a:prstGeom>
          <a:gradFill>
            <a:gsLst>
              <a:gs pos="0">
                <a:srgbClr val="8296a7"/>
              </a:gs>
              <a:gs pos="50000">
                <a:srgbClr val="95afc5"/>
              </a:gs>
              <a:gs pos="100000">
                <a:srgbClr val="8296a7"/>
              </a:gs>
            </a:gsLst>
            <a:lin ang="948000"/>
          </a:gradFill>
          <a:ln w="9360">
            <a:solidFill>
              <a:srgbClr val="727ca3"/>
            </a:solidFill>
            <a:round/>
          </a:ln>
        </p:spPr>
        <p:txBody>
          <a:bodyPr lIns="90000" rIns="90000" tIns="45000" bIns="45000" anchor="ctr"/>
          <a:p>
            <a:pPr algn="ctr">
              <a:lnSpc>
                <a:spcPct val="100000"/>
              </a:lnSpc>
            </a:pPr>
            <a:r>
              <a:rPr lang="fr-FR" sz="1600">
                <a:solidFill>
                  <a:srgbClr val="ffffff"/>
                </a:solidFill>
                <a:latin typeface="Gill Sans MT"/>
              </a:rPr>
              <a:t>EJB</a:t>
            </a:r>
            <a:endParaRPr/>
          </a:p>
        </p:txBody>
      </p:sp>
      <p:sp>
        <p:nvSpPr>
          <p:cNvPr id="594" name="CustomShape 22"/>
          <p:cNvSpPr/>
          <p:nvPr/>
        </p:nvSpPr>
        <p:spPr>
          <a:xfrm flipH="1">
            <a:off x="4981680" y="4581000"/>
            <a:ext cx="3960" cy="287640"/>
          </a:xfrm>
          <a:prstGeom prst="straightConnector1">
            <a:avLst/>
          </a:prstGeom>
          <a:noFill/>
          <a:ln w="12600">
            <a:solidFill>
              <a:srgbClr val="000000"/>
            </a:solidFill>
            <a:round/>
            <a:headEnd len="med" type="triangle" w="med"/>
            <a:tailEnd len="med" type="triangle" w="med"/>
          </a:ln>
        </p:spPr>
      </p:sp>
      <p:sp>
        <p:nvSpPr>
          <p:cNvPr id="595" name="CustomShape 23"/>
          <p:cNvSpPr/>
          <p:nvPr/>
        </p:nvSpPr>
        <p:spPr>
          <a:xfrm>
            <a:off x="2214720" y="4366440"/>
            <a:ext cx="1917000" cy="360"/>
          </a:xfrm>
          <a:prstGeom prst="straightConnector1">
            <a:avLst/>
          </a:prstGeom>
          <a:noFill/>
          <a:ln w="9360">
            <a:solidFill>
              <a:srgbClr val="000000"/>
            </a:solidFill>
            <a:custDash>
              <a:ds d="35000" sp="105000"/>
              <a:ds d="35000" sp="105000"/>
              <a:ds d="280000" sp="105000"/>
            </a:custDash>
            <a:round/>
            <a:headEnd len="med" type="triangle" w="med"/>
            <a:tailEnd len="med" type="triangle" w="med"/>
          </a:ln>
        </p:spPr>
      </p:sp>
      <p:sp>
        <p:nvSpPr>
          <p:cNvPr id="596" name="CustomShape 24"/>
          <p:cNvSpPr/>
          <p:nvPr/>
        </p:nvSpPr>
        <p:spPr>
          <a:xfrm>
            <a:off x="3231720" y="4067640"/>
            <a:ext cx="33048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a:t>
            </a:r>
            <a:endParaRPr/>
          </a:p>
        </p:txBody>
      </p:sp>
      <p:sp>
        <p:nvSpPr>
          <p:cNvPr id="597" name="CustomShape 25"/>
          <p:cNvSpPr/>
          <p:nvPr/>
        </p:nvSpPr>
        <p:spPr>
          <a:xfrm>
            <a:off x="3237120" y="3995640"/>
            <a:ext cx="330480" cy="394560"/>
          </a:xfrm>
          <a:prstGeom prst="rect">
            <a:avLst/>
          </a:prstGeom>
          <a:noFill/>
          <a:ln>
            <a:noFill/>
          </a:ln>
        </p:spPr>
        <p:txBody>
          <a:bodyPr wrap="none" lIns="90000" rIns="90000" tIns="45000" bIns="45000"/>
          <a:p>
            <a:pPr>
              <a:lnSpc>
                <a:spcPct val="100000"/>
              </a:lnSpc>
            </a:pPr>
            <a:r>
              <a:rPr lang="fr-FR" sz="2000">
                <a:solidFill>
                  <a:srgbClr val="000000"/>
                </a:solidFill>
                <a:latin typeface="Arial"/>
              </a:rPr>
              <a:t>~</a:t>
            </a:r>
            <a:endParaRPr/>
          </a:p>
        </p:txBody>
      </p:sp>
      <p:sp>
        <p:nvSpPr>
          <p:cNvPr id="598" name="CustomShape 26"/>
          <p:cNvSpPr/>
          <p:nvPr/>
        </p:nvSpPr>
        <p:spPr>
          <a:xfrm flipV="1">
            <a:off x="6300360" y="2517840"/>
            <a:ext cx="1033560" cy="406080"/>
          </a:xfrm>
          <a:prstGeom prst="straightConnector1">
            <a:avLst/>
          </a:prstGeom>
          <a:noFill/>
          <a:ln w="12600">
            <a:solidFill>
              <a:srgbClr val="000000"/>
            </a:solidFill>
            <a:round/>
            <a:headEnd len="med" type="triangle" w="med"/>
            <a:tailEnd len="med" type="triangle" w="med"/>
          </a:ln>
        </p:spPr>
      </p:sp>
      <p:sp>
        <p:nvSpPr>
          <p:cNvPr id="599" name="CustomShape 27"/>
          <p:cNvSpPr/>
          <p:nvPr/>
        </p:nvSpPr>
        <p:spPr>
          <a:xfrm>
            <a:off x="7668360" y="2205000"/>
            <a:ext cx="1151640" cy="575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Service Transaction</a:t>
            </a:r>
            <a:endParaRPr/>
          </a:p>
        </p:txBody>
      </p:sp>
      <p:sp>
        <p:nvSpPr>
          <p:cNvPr id="600" name="CustomShape 28"/>
          <p:cNvSpPr/>
          <p:nvPr/>
        </p:nvSpPr>
        <p:spPr>
          <a:xfrm>
            <a:off x="7668360" y="2853000"/>
            <a:ext cx="1151640" cy="575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Service Sécurité</a:t>
            </a:r>
            <a:endParaRPr/>
          </a:p>
        </p:txBody>
      </p:sp>
      <p:sp>
        <p:nvSpPr>
          <p:cNvPr id="601" name="CustomShape 29"/>
          <p:cNvSpPr/>
          <p:nvPr/>
        </p:nvSpPr>
        <p:spPr>
          <a:xfrm>
            <a:off x="7668360" y="3501000"/>
            <a:ext cx="1151640" cy="647640"/>
          </a:xfrm>
          <a:prstGeom prst="rect">
            <a:avLst/>
          </a:prstGeom>
          <a:solidFill>
            <a:srgbClr val="ffffff"/>
          </a:solidFill>
          <a:ln w="6480">
            <a:solidFill>
              <a:srgbClr val="000000"/>
            </a:solidFill>
            <a:round/>
          </a:ln>
        </p:spPr>
        <p:txBody>
          <a:bodyPr lIns="90000" rIns="90000" tIns="45000" bIns="45000" anchor="ctr"/>
          <a:p>
            <a:pPr algn="ctr">
              <a:lnSpc>
                <a:spcPct val="100000"/>
              </a:lnSpc>
            </a:pPr>
            <a:r>
              <a:rPr lang="fr-FR" sz="1400">
                <a:solidFill>
                  <a:srgbClr val="000000"/>
                </a:solidFill>
                <a:latin typeface="Gill Sans MT"/>
              </a:rPr>
              <a:t>Driver</a:t>
            </a:r>
            <a:endParaRPr/>
          </a:p>
          <a:p>
            <a:pPr algn="ctr">
              <a:lnSpc>
                <a:spcPct val="100000"/>
              </a:lnSpc>
            </a:pPr>
            <a:r>
              <a:rPr lang="fr-FR" sz="1400">
                <a:solidFill>
                  <a:srgbClr val="000000"/>
                </a:solidFill>
                <a:latin typeface="Gill Sans MT"/>
              </a:rPr>
              <a:t>Base de données</a:t>
            </a:r>
            <a:endParaRPr/>
          </a:p>
        </p:txBody>
      </p:sp>
      <p:sp>
        <p:nvSpPr>
          <p:cNvPr id="602" name="CustomShape 30"/>
          <p:cNvSpPr/>
          <p:nvPr/>
        </p:nvSpPr>
        <p:spPr>
          <a:xfrm>
            <a:off x="6300360" y="2925000"/>
            <a:ext cx="1023120" cy="215640"/>
          </a:xfrm>
          <a:prstGeom prst="straightConnector1">
            <a:avLst/>
          </a:prstGeom>
          <a:noFill/>
          <a:ln w="12600">
            <a:solidFill>
              <a:srgbClr val="000000"/>
            </a:solidFill>
            <a:round/>
            <a:headEnd len="med" type="triangle" w="med"/>
            <a:tailEnd len="med" type="triangle" w="med"/>
          </a:ln>
        </p:spPr>
      </p:sp>
      <p:sp>
        <p:nvSpPr>
          <p:cNvPr id="603" name="CustomShape 31"/>
          <p:cNvSpPr/>
          <p:nvPr/>
        </p:nvSpPr>
        <p:spPr>
          <a:xfrm>
            <a:off x="6300360" y="2925000"/>
            <a:ext cx="1041120" cy="911880"/>
          </a:xfrm>
          <a:prstGeom prst="straightConnector1">
            <a:avLst/>
          </a:prstGeom>
          <a:noFill/>
          <a:ln w="12600">
            <a:solidFill>
              <a:srgbClr val="000000"/>
            </a:solidFill>
            <a:round/>
            <a:headEnd len="med" type="triangle" w="med"/>
            <a:tailEnd len="med" type="triangle" w="med"/>
          </a:ln>
        </p:spPr>
      </p:sp>
      <p:sp>
        <p:nvSpPr>
          <p:cNvPr id="604" name="CustomShape 32"/>
          <p:cNvSpPr/>
          <p:nvPr/>
        </p:nvSpPr>
        <p:spPr>
          <a:xfrm>
            <a:off x="6957360" y="2133000"/>
            <a:ext cx="74484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 </a:t>
            </a:r>
            <a:endParaRPr/>
          </a:p>
          <a:p>
            <a:pPr algn="ctr">
              <a:lnSpc>
                <a:spcPct val="100000"/>
              </a:lnSpc>
            </a:pPr>
            <a:r>
              <a:rPr lang="fr-FR" sz="900">
                <a:solidFill>
                  <a:srgbClr val="000000"/>
                </a:solidFill>
                <a:latin typeface="Arial"/>
              </a:rPr>
              <a:t>transaction</a:t>
            </a:r>
            <a:endParaRPr/>
          </a:p>
        </p:txBody>
      </p:sp>
      <p:sp>
        <p:nvSpPr>
          <p:cNvPr id="605" name="CustomShape 33"/>
          <p:cNvSpPr/>
          <p:nvPr/>
        </p:nvSpPr>
        <p:spPr>
          <a:xfrm>
            <a:off x="7066080" y="2781000"/>
            <a:ext cx="58500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a:t>
            </a:r>
            <a:endParaRPr/>
          </a:p>
          <a:p>
            <a:pPr algn="ctr">
              <a:lnSpc>
                <a:spcPct val="100000"/>
              </a:lnSpc>
            </a:pPr>
            <a:r>
              <a:rPr lang="fr-FR" sz="900">
                <a:solidFill>
                  <a:srgbClr val="000000"/>
                </a:solidFill>
                <a:latin typeface="Arial"/>
              </a:rPr>
              <a:t>sécurité</a:t>
            </a:r>
            <a:endParaRPr/>
          </a:p>
        </p:txBody>
      </p:sp>
      <p:sp>
        <p:nvSpPr>
          <p:cNvPr id="606" name="CustomShape 34"/>
          <p:cNvSpPr/>
          <p:nvPr/>
        </p:nvSpPr>
        <p:spPr>
          <a:xfrm>
            <a:off x="6938280" y="3789000"/>
            <a:ext cx="781560" cy="364680"/>
          </a:xfrm>
          <a:prstGeom prst="rect">
            <a:avLst/>
          </a:prstGeom>
          <a:noFill/>
          <a:ln>
            <a:noFill/>
          </a:ln>
        </p:spPr>
        <p:txBody>
          <a:bodyPr wrap="none" lIns="90000" rIns="90000" tIns="45000" bIns="45000"/>
          <a:p>
            <a:pPr algn="ctr">
              <a:lnSpc>
                <a:spcPct val="100000"/>
              </a:lnSpc>
            </a:pPr>
            <a:r>
              <a:rPr lang="fr-FR" sz="900">
                <a:solidFill>
                  <a:srgbClr val="000000"/>
                </a:solidFill>
                <a:latin typeface="Arial"/>
              </a:rPr>
              <a:t>API Base </a:t>
            </a:r>
            <a:endParaRPr/>
          </a:p>
          <a:p>
            <a:pPr algn="ctr">
              <a:lnSpc>
                <a:spcPct val="100000"/>
              </a:lnSpc>
            </a:pPr>
            <a:r>
              <a:rPr lang="fr-FR" sz="900">
                <a:solidFill>
                  <a:srgbClr val="000000"/>
                </a:solidFill>
                <a:latin typeface="Arial"/>
              </a:rPr>
              <a:t>de données</a:t>
            </a:r>
            <a:endParaRPr/>
          </a:p>
        </p:txBody>
      </p:sp>
      <p:sp>
        <p:nvSpPr>
          <p:cNvPr id="607" name="CustomShape 35"/>
          <p:cNvSpPr/>
          <p:nvPr/>
        </p:nvSpPr>
        <p:spPr>
          <a:xfrm>
            <a:off x="7323480" y="2457000"/>
            <a:ext cx="71640" cy="71640"/>
          </a:xfrm>
          <a:prstGeom prst="ellipse">
            <a:avLst/>
          </a:prstGeom>
          <a:solidFill>
            <a:srgbClr val="ffffff"/>
          </a:solidFill>
          <a:ln w="6480">
            <a:solidFill>
              <a:srgbClr val="000000"/>
            </a:solidFill>
            <a:round/>
          </a:ln>
        </p:spPr>
      </p:sp>
      <p:sp>
        <p:nvSpPr>
          <p:cNvPr id="608" name="Line 36"/>
          <p:cNvSpPr/>
          <p:nvPr/>
        </p:nvSpPr>
        <p:spPr>
          <a:xfrm flipH="1" flipV="1">
            <a:off x="7395480" y="2492640"/>
            <a:ext cx="263520" cy="6120"/>
          </a:xfrm>
          <a:prstGeom prst="line">
            <a:avLst/>
          </a:prstGeom>
          <a:ln w="9360">
            <a:solidFill>
              <a:srgbClr val="000000"/>
            </a:solidFill>
            <a:round/>
          </a:ln>
        </p:spPr>
      </p:sp>
      <p:sp>
        <p:nvSpPr>
          <p:cNvPr id="609" name="CustomShape 37"/>
          <p:cNvSpPr/>
          <p:nvPr/>
        </p:nvSpPr>
        <p:spPr>
          <a:xfrm>
            <a:off x="7323480" y="3105000"/>
            <a:ext cx="71640" cy="71640"/>
          </a:xfrm>
          <a:prstGeom prst="ellipse">
            <a:avLst/>
          </a:prstGeom>
          <a:solidFill>
            <a:srgbClr val="ffffff"/>
          </a:solidFill>
          <a:ln w="6480">
            <a:solidFill>
              <a:srgbClr val="000000"/>
            </a:solidFill>
            <a:round/>
          </a:ln>
        </p:spPr>
      </p:sp>
      <p:sp>
        <p:nvSpPr>
          <p:cNvPr id="610" name="Line 38"/>
          <p:cNvSpPr/>
          <p:nvPr/>
        </p:nvSpPr>
        <p:spPr>
          <a:xfrm flipH="1" flipV="1">
            <a:off x="7395480" y="3140640"/>
            <a:ext cx="263520" cy="6120"/>
          </a:xfrm>
          <a:prstGeom prst="line">
            <a:avLst/>
          </a:prstGeom>
          <a:ln w="9360">
            <a:solidFill>
              <a:srgbClr val="000000"/>
            </a:solidFill>
            <a:round/>
          </a:ln>
        </p:spPr>
      </p:sp>
      <p:sp>
        <p:nvSpPr>
          <p:cNvPr id="611" name="CustomShape 39"/>
          <p:cNvSpPr/>
          <p:nvPr/>
        </p:nvSpPr>
        <p:spPr>
          <a:xfrm>
            <a:off x="7331040" y="3776040"/>
            <a:ext cx="71640" cy="71640"/>
          </a:xfrm>
          <a:prstGeom prst="ellipse">
            <a:avLst/>
          </a:prstGeom>
          <a:solidFill>
            <a:srgbClr val="ffffff"/>
          </a:solidFill>
          <a:ln w="6480">
            <a:solidFill>
              <a:srgbClr val="000000"/>
            </a:solidFill>
            <a:round/>
          </a:ln>
        </p:spPr>
      </p:sp>
      <p:sp>
        <p:nvSpPr>
          <p:cNvPr id="612" name="Line 40"/>
          <p:cNvSpPr/>
          <p:nvPr/>
        </p:nvSpPr>
        <p:spPr>
          <a:xfrm flipH="1" flipV="1">
            <a:off x="7403040" y="3811680"/>
            <a:ext cx="263520" cy="6120"/>
          </a:xfrm>
          <a:prstGeom prst="line">
            <a:avLst/>
          </a:prstGeom>
          <a:ln w="9360">
            <a:solidFill>
              <a:srgbClr val="000000"/>
            </a:solidFill>
            <a:round/>
          </a:ln>
        </p:spPr>
      </p:sp>
      <p:sp>
        <p:nvSpPr>
          <p:cNvPr id="613" name="CustomShape 41"/>
          <p:cNvSpPr/>
          <p:nvPr/>
        </p:nvSpPr>
        <p:spPr>
          <a:xfrm>
            <a:off x="1425960" y="3933000"/>
            <a:ext cx="71640" cy="71640"/>
          </a:xfrm>
          <a:prstGeom prst="ellipse">
            <a:avLst/>
          </a:prstGeom>
          <a:solidFill>
            <a:srgbClr val="ffffff"/>
          </a:solidFill>
          <a:ln w="6480">
            <a:solidFill>
              <a:srgbClr val="000000"/>
            </a:solidFill>
            <a:round/>
          </a:ln>
        </p:spPr>
      </p:sp>
      <p:sp>
        <p:nvSpPr>
          <p:cNvPr id="614" name="Line 42"/>
          <p:cNvSpPr/>
          <p:nvPr/>
        </p:nvSpPr>
        <p:spPr>
          <a:xfrm flipH="1">
            <a:off x="1458360" y="4005000"/>
            <a:ext cx="3600" cy="146160"/>
          </a:xfrm>
          <a:prstGeom prst="line">
            <a:avLst/>
          </a:prstGeom>
          <a:ln w="9360">
            <a:solidFill>
              <a:srgbClr val="000000"/>
            </a:solidFill>
            <a:round/>
          </a:ln>
        </p:spPr>
      </p:sp>
      <p:sp>
        <p:nvSpPr>
          <p:cNvPr id="615" name="CustomShape 43"/>
          <p:cNvSpPr/>
          <p:nvPr/>
        </p:nvSpPr>
        <p:spPr>
          <a:xfrm>
            <a:off x="1412640" y="3717000"/>
            <a:ext cx="776880" cy="455400"/>
          </a:xfrm>
          <a:prstGeom prst="rect">
            <a:avLst/>
          </a:prstGeom>
          <a:noFill/>
          <a:ln>
            <a:noFill/>
          </a:ln>
        </p:spPr>
        <p:txBody>
          <a:bodyPr wrap="none" lIns="90000" rIns="90000" tIns="45000" bIns="45000"/>
          <a:p>
            <a:pPr algn="ctr">
              <a:lnSpc>
                <a:spcPct val="100000"/>
              </a:lnSpc>
            </a:pPr>
            <a:r>
              <a:rPr lang="fr-FR" sz="1200">
                <a:solidFill>
                  <a:srgbClr val="000000"/>
                </a:solidFill>
                <a:latin typeface="Arial"/>
              </a:rPr>
              <a:t>Remote</a:t>
            </a:r>
            <a:endParaRPr/>
          </a:p>
          <a:p>
            <a:pPr algn="ctr">
              <a:lnSpc>
                <a:spcPct val="100000"/>
              </a:lnSpc>
            </a:pPr>
            <a:r>
              <a:rPr lang="fr-FR" sz="1200">
                <a:solidFill>
                  <a:srgbClr val="000000"/>
                </a:solidFill>
                <a:latin typeface="Arial"/>
              </a:rPr>
              <a:t>Interface</a:t>
            </a:r>
            <a:endParaRPr/>
          </a:p>
        </p:txBody>
      </p:sp>
      <p:sp>
        <p:nvSpPr>
          <p:cNvPr id="616" name="CustomShape 44"/>
          <p:cNvSpPr/>
          <p:nvPr/>
        </p:nvSpPr>
        <p:spPr>
          <a:xfrm flipH="1">
            <a:off x="4986000" y="3870720"/>
            <a:ext cx="360" cy="280440"/>
          </a:xfrm>
          <a:prstGeom prst="straightConnector1">
            <a:avLst/>
          </a:prstGeom>
          <a:noFill/>
          <a:ln w="12600">
            <a:solidFill>
              <a:srgbClr val="000000"/>
            </a:solidFill>
            <a:round/>
            <a:headEnd len="med" type="triangle" w="med"/>
            <a:tailEnd len="med" type="triangle" w="med"/>
          </a:ln>
        </p:spPr>
      </p:sp>
      <p:sp>
        <p:nvSpPr>
          <p:cNvPr id="617" name="CustomShape 45"/>
          <p:cNvSpPr/>
          <p:nvPr/>
        </p:nvSpPr>
        <p:spPr>
          <a:xfrm>
            <a:off x="4951080" y="3798720"/>
            <a:ext cx="71640" cy="71640"/>
          </a:xfrm>
          <a:prstGeom prst="ellipse">
            <a:avLst/>
          </a:prstGeom>
          <a:solidFill>
            <a:srgbClr val="ffffff"/>
          </a:solidFill>
          <a:ln w="6480">
            <a:solidFill>
              <a:srgbClr val="000000"/>
            </a:solidFill>
            <a:round/>
          </a:ln>
        </p:spPr>
      </p:sp>
      <p:sp>
        <p:nvSpPr>
          <p:cNvPr id="618" name="Line 46"/>
          <p:cNvSpPr/>
          <p:nvPr/>
        </p:nvSpPr>
        <p:spPr>
          <a:xfrm>
            <a:off x="4984920" y="3645000"/>
            <a:ext cx="2160" cy="153360"/>
          </a:xfrm>
          <a:prstGeom prst="line">
            <a:avLst/>
          </a:prstGeom>
          <a:ln w="9360">
            <a:solidFill>
              <a:srgbClr val="000000"/>
            </a:solidFill>
            <a:round/>
          </a:ln>
        </p:spPr>
      </p:sp>
      <p:sp>
        <p:nvSpPr>
          <p:cNvPr id="619" name="CustomShape 47"/>
          <p:cNvSpPr/>
          <p:nvPr/>
        </p:nvSpPr>
        <p:spPr>
          <a:xfrm>
            <a:off x="4293000" y="3645000"/>
            <a:ext cx="776880" cy="455400"/>
          </a:xfrm>
          <a:prstGeom prst="rect">
            <a:avLst/>
          </a:prstGeom>
          <a:noFill/>
          <a:ln>
            <a:noFill/>
          </a:ln>
        </p:spPr>
        <p:txBody>
          <a:bodyPr wrap="none" lIns="90000" rIns="90000" tIns="45000" bIns="45000"/>
          <a:p>
            <a:pPr algn="ctr">
              <a:lnSpc>
                <a:spcPct val="100000"/>
              </a:lnSpc>
            </a:pPr>
            <a:r>
              <a:rPr lang="fr-FR" sz="1200">
                <a:solidFill>
                  <a:srgbClr val="000000"/>
                </a:solidFill>
                <a:latin typeface="Arial"/>
              </a:rPr>
              <a:t>Remote</a:t>
            </a:r>
            <a:endParaRPr/>
          </a:p>
          <a:p>
            <a:pPr algn="ctr">
              <a:lnSpc>
                <a:spcPct val="100000"/>
              </a:lnSpc>
            </a:pPr>
            <a:r>
              <a:rPr lang="fr-FR" sz="1200">
                <a:solidFill>
                  <a:srgbClr val="000000"/>
                </a:solidFill>
                <a:latin typeface="Arial"/>
              </a:rPr>
              <a:t>Interface</a:t>
            </a:r>
            <a:endParaRPr/>
          </a:p>
        </p:txBody>
      </p:sp>
      <p:sp>
        <p:nvSpPr>
          <p:cNvPr id="620" name="CustomShape 48"/>
          <p:cNvSpPr/>
          <p:nvPr/>
        </p:nvSpPr>
        <p:spPr>
          <a:xfrm>
            <a:off x="4309560" y="3121920"/>
            <a:ext cx="1531440" cy="516600"/>
          </a:xfrm>
          <a:prstGeom prst="rect">
            <a:avLst/>
          </a:prstGeom>
          <a:noFill/>
          <a:ln>
            <a:noFill/>
          </a:ln>
        </p:spPr>
        <p:txBody>
          <a:bodyPr wrap="none" lIns="90000" rIns="90000" tIns="45000" bIns="45000"/>
          <a:p>
            <a:pPr algn="ctr">
              <a:lnSpc>
                <a:spcPct val="100000"/>
              </a:lnSpc>
            </a:pPr>
            <a:r>
              <a:rPr lang="fr-FR" sz="1400">
                <a:solidFill>
                  <a:srgbClr val="c00000"/>
                </a:solidFill>
                <a:latin typeface="Arial"/>
              </a:rPr>
              <a:t>Conteneur d’EJB</a:t>
            </a:r>
            <a:endParaRPr/>
          </a:p>
          <a:p>
            <a:pPr algn="ctr">
              <a:lnSpc>
                <a:spcPct val="100000"/>
              </a:lnSpc>
            </a:pPr>
            <a:r>
              <a:rPr lang="fr-FR" sz="1400">
                <a:solidFill>
                  <a:srgbClr val="c00000"/>
                </a:solidFill>
                <a:latin typeface="Arial"/>
              </a:rPr>
              <a:t>intercepteur</a:t>
            </a:r>
            <a:endParaRPr/>
          </a:p>
        </p:txBody>
      </p:sp>
      <p:sp>
        <p:nvSpPr>
          <p:cNvPr id="621" name="CustomShape 49"/>
          <p:cNvSpPr/>
          <p:nvPr/>
        </p:nvSpPr>
        <p:spPr>
          <a:xfrm>
            <a:off x="5292000" y="2493000"/>
            <a:ext cx="863640" cy="359640"/>
          </a:xfrm>
          <a:prstGeom prst="ellipse">
            <a:avLst/>
          </a:prstGeom>
          <a:gradFill>
            <a:gsLst>
              <a:gs pos="0">
                <a:srgbClr val="8296a7"/>
              </a:gs>
              <a:gs pos="50000">
                <a:srgbClr val="95afc5"/>
              </a:gs>
              <a:gs pos="100000">
                <a:srgbClr val="8296a7"/>
              </a:gs>
            </a:gsLst>
            <a:lin ang="948000"/>
          </a:gradFill>
          <a:ln w="9360">
            <a:solidFill>
              <a:srgbClr val="727ca3"/>
            </a:solidFill>
            <a:round/>
          </a:ln>
        </p:spPr>
        <p:txBody>
          <a:bodyPr lIns="90000" rIns="90000" tIns="45000" bIns="45000" anchor="ctr"/>
          <a:p>
            <a:pPr algn="ctr">
              <a:lnSpc>
                <a:spcPct val="100000"/>
              </a:lnSpc>
            </a:pPr>
            <a:r>
              <a:rPr lang="fr-FR" sz="1600">
                <a:solidFill>
                  <a:srgbClr val="ffffff"/>
                </a:solidFill>
                <a:latin typeface="Gill Sans MT"/>
              </a:rPr>
              <a:t>EJB</a:t>
            </a:r>
            <a:endParaRPr/>
          </a:p>
        </p:txBody>
      </p:sp>
      <p:sp>
        <p:nvSpPr>
          <p:cNvPr id="622" name="CustomShape 50"/>
          <p:cNvSpPr/>
          <p:nvPr/>
        </p:nvSpPr>
        <p:spPr>
          <a:xfrm flipH="1" rot="5400000">
            <a:off x="4571280" y="2925360"/>
            <a:ext cx="287640" cy="143640"/>
          </a:xfrm>
          <a:prstGeom prst="straightConnector1">
            <a:avLst/>
          </a:prstGeom>
          <a:noFill/>
          <a:ln w="12600">
            <a:solidFill>
              <a:srgbClr val="000000"/>
            </a:solidFill>
            <a:round/>
            <a:headEnd len="med" type="triangle" w="med"/>
            <a:tailEnd len="med" type="triangle" w="med"/>
          </a:ln>
        </p:spPr>
      </p:sp>
      <p:sp>
        <p:nvSpPr>
          <p:cNvPr id="623" name="CustomShape 51"/>
          <p:cNvSpPr/>
          <p:nvPr/>
        </p:nvSpPr>
        <p:spPr>
          <a:xfrm rot="5400000">
            <a:off x="5149080" y="2799000"/>
            <a:ext cx="268560" cy="270360"/>
          </a:xfrm>
          <a:prstGeom prst="straightConnector1">
            <a:avLst/>
          </a:prstGeom>
          <a:noFill/>
          <a:ln w="12600">
            <a:solidFill>
              <a:srgbClr val="000000"/>
            </a:solidFill>
            <a:round/>
            <a:headEnd len="med" type="triangle" w="med"/>
            <a:tailEnd len="med" type="triangle" w="med"/>
          </a:ln>
        </p:spPr>
      </p:sp>
      <p:sp>
        <p:nvSpPr>
          <p:cNvPr id="624" name="TextShape 52"/>
          <p:cNvSpPr txBox="1"/>
          <p:nvPr/>
        </p:nvSpPr>
        <p:spPr>
          <a:xfrm>
            <a:off x="107640" y="4653000"/>
            <a:ext cx="8856720" cy="1872000"/>
          </a:xfrm>
          <a:prstGeom prst="rect">
            <a:avLst/>
          </a:prstGeom>
        </p:spPr>
        <p:txBody>
          <a:bodyPr lIns="90000" rIns="90000" tIns="45000" bIns="45000"/>
          <a:p>
            <a:pPr>
              <a:lnSpc>
                <a:spcPct val="100000"/>
              </a:lnSpc>
              <a:buSzPct val="76000"/>
              <a:buFont typeface="Wingdings 3" charset="2"/>
              <a:buChar char=""/>
            </a:pPr>
            <a:r>
              <a:rPr lang="en-US" sz="2400">
                <a:solidFill>
                  <a:srgbClr val="000000"/>
                </a:solidFill>
                <a:latin typeface="Gill Sans MT"/>
              </a:rPr>
              <a:t>middleware implicite </a:t>
            </a:r>
            <a:r>
              <a:rPr lang="en-US" sz="2400">
                <a:solidFill>
                  <a:srgbClr val="000000"/>
                </a:solidFill>
                <a:latin typeface="Gill Sans MT"/>
              </a:rPr>
              <a:t>
</a:t>
            </a:r>
            <a:r>
              <a:rPr lang="en-US" sz="2400">
                <a:solidFill>
                  <a:srgbClr val="000000"/>
                </a:solidFill>
                <a:latin typeface="Gill Sans MT"/>
              </a:rPr>
              <a:t>mais API pour descendre au bas niveau, Explicite</a:t>
            </a:r>
            <a:endParaRPr/>
          </a:p>
          <a:p>
            <a:pPr lvl="1">
              <a:lnSpc>
                <a:spcPct val="100000"/>
              </a:lnSpc>
              <a:buSzPct val="76000"/>
              <a:buFont typeface="Wingdings 3" charset="2"/>
              <a:buChar char=""/>
            </a:pPr>
            <a:r>
              <a:rPr lang="en-US" sz="2000">
                <a:solidFill>
                  <a:srgbClr val="464653"/>
                </a:solidFill>
                <a:latin typeface="Gill Sans MT"/>
              </a:rPr>
              <a:t>La plupart du temps le développeur demeure au niveau implicite,</a:t>
            </a:r>
            <a:endParaRPr/>
          </a:p>
          <a:p>
            <a:pPr lvl="1">
              <a:lnSpc>
                <a:spcPct val="100000"/>
              </a:lnSpc>
              <a:buSzPct val="76000"/>
              <a:buFont typeface="Wingdings 3" charset="2"/>
              <a:buChar char=""/>
            </a:pPr>
            <a:r>
              <a:rPr lang="en-US" sz="2000">
                <a:solidFill>
                  <a:srgbClr val="464653"/>
                </a:solidFill>
                <a:latin typeface="Gill Sans MT"/>
              </a:rPr>
              <a:t>Mais il peut utiliser des APIs de Java EE pour contrôler «manuellement » les transactions, la sécurité, etc. (travail plus complexe)</a:t>
            </a:r>
            <a:endParaRPr/>
          </a:p>
        </p:txBody>
      </p:sp>
    </p:spTree>
  </p:cSld>
  <p:timing>
    <p:tnLst>
      <p:par>
        <p:cTn id="93" dur="indefinite" restart="never" nodeType="tmRoot">
          <p:childTnLst>
            <p:seq>
              <p:cTn id="94" nodeType="mainSeq"/>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25" name="TextShape 1"/>
          <p:cNvSpPr txBox="1"/>
          <p:nvPr/>
        </p:nvSpPr>
        <p:spPr>
          <a:xfrm>
            <a:off x="827640" y="2971800"/>
            <a:ext cx="7465320" cy="1066320"/>
          </a:xfrm>
          <a:prstGeom prst="rect">
            <a:avLst/>
          </a:prstGeom>
        </p:spPr>
        <p:txBody>
          <a:bodyPr lIns="90000" rIns="90000" tIns="45000" bIns="45000"/>
          <a:p>
            <a:pPr algn="r">
              <a:lnSpc>
                <a:spcPct val="100000"/>
              </a:lnSpc>
            </a:pPr>
            <a:r>
              <a:rPr lang="en-US" sz="3200">
                <a:solidFill>
                  <a:srgbClr val="dde9ec"/>
                </a:solidFill>
                <a:latin typeface="Bookman Old Style"/>
              </a:rPr>
              <a:t>Un peu d’implémentation avec EJB 2.x</a:t>
            </a:r>
            <a:r>
              <a:rPr lang="en-US" sz="3200">
                <a:solidFill>
                  <a:srgbClr val="dde9ec"/>
                </a:solidFill>
                <a:latin typeface="Bookman Old Style"/>
              </a:rPr>
              <a:t>
</a:t>
            </a:r>
            <a:endParaRPr/>
          </a:p>
        </p:txBody>
      </p:sp>
      <p:sp>
        <p:nvSpPr>
          <p:cNvPr id="626" name="TextShape 2"/>
          <p:cNvSpPr txBox="1"/>
          <p:nvPr/>
        </p:nvSpPr>
        <p:spPr>
          <a:xfrm>
            <a:off x="1295280" y="4267080"/>
            <a:ext cx="6781320" cy="1142640"/>
          </a:xfrm>
          <a:prstGeom prst="rect">
            <a:avLst/>
          </a:prstGeom>
        </p:spPr>
        <p:txBody>
          <a:bodyPr lIns="90000" rIns="90000" tIns="45000" bIns="45000"/>
          <a:p>
            <a:endParaRPr/>
          </a:p>
        </p:txBody>
      </p:sp>
      <p:sp>
        <p:nvSpPr>
          <p:cNvPr id="627" name="TextShape 3"/>
          <p:cNvSpPr txBox="1"/>
          <p:nvPr/>
        </p:nvSpPr>
        <p:spPr>
          <a:xfrm>
            <a:off x="1069920" y="6355080"/>
            <a:ext cx="1520640" cy="365400"/>
          </a:xfrm>
          <a:prstGeom prst="rect">
            <a:avLst/>
          </a:prstGeom>
        </p:spPr>
        <p:txBody>
          <a:bodyPr lIns="90000" rIns="90000" tIns="45000" bIns="45000"/>
          <a:p>
            <a:pPr>
              <a:lnSpc>
                <a:spcPct val="100000"/>
              </a:lnSpc>
            </a:pPr>
            <a:fld id="{07AC95FD-1EB7-4C32-AF8A-2129DAAB9D72}" type="slidenum">
              <a:rPr lang="fr-FR" sz="1400">
                <a:solidFill>
                  <a:srgbClr val="dde9ec"/>
                </a:solidFill>
                <a:latin typeface="Arial"/>
              </a:rPr>
              <a:t>&lt;numéro&gt;</a:t>
            </a:fld>
            <a:endParaRPr/>
          </a:p>
        </p:txBody>
      </p:sp>
    </p:spTree>
  </p:cSld>
  <p:timing>
    <p:tnLst>
      <p:par>
        <p:cTn id="95" dur="indefinite" restart="never" nodeType="tmRoot">
          <p:childTnLst>
            <p:seq>
              <p:cTn id="96" nodeType="mainSeq"/>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28"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EJB Object</a:t>
            </a:r>
            <a:endParaRPr/>
          </a:p>
        </p:txBody>
      </p:sp>
      <p:sp>
        <p:nvSpPr>
          <p:cNvPr id="629"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EJB 3.0 simplifie la tâche du développeur en cachant des détails d’implémentation</a:t>
            </a:r>
            <a:endParaRPr/>
          </a:p>
          <a:p>
            <a:pPr>
              <a:lnSpc>
                <a:spcPct val="100000"/>
              </a:lnSpc>
              <a:buSzPct val="76000"/>
              <a:buFont typeface="Wingdings 3" charset="2"/>
              <a:buChar char=""/>
            </a:pPr>
            <a:r>
              <a:rPr lang="en-US" sz="2600">
                <a:solidFill>
                  <a:srgbClr val="000000"/>
                </a:solidFill>
                <a:latin typeface="Gill Sans MT"/>
              </a:rPr>
              <a:t>L’étude de EJB 2.x permet de comprendre comment fonctionnent les EJB</a:t>
            </a:r>
            <a:endParaRPr/>
          </a:p>
          <a:p>
            <a:pPr>
              <a:lnSpc>
                <a:spcPct val="100000"/>
              </a:lnSpc>
              <a:buSzPct val="76000"/>
              <a:buFont typeface="Wingdings 3" charset="2"/>
              <a:buChar char=""/>
            </a:pPr>
            <a:r>
              <a:rPr lang="en-US" sz="2600">
                <a:solidFill>
                  <a:srgbClr val="000000"/>
                </a:solidFill>
                <a:latin typeface="Gill Sans MT"/>
              </a:rPr>
              <a:t>Pour chaque EJB écrit par le développeur, le serveur d’application crée un objet (</a:t>
            </a:r>
            <a:r>
              <a:rPr i="1" lang="en-US" sz="2600">
                <a:solidFill>
                  <a:srgbClr val="000000"/>
                </a:solidFill>
                <a:latin typeface="Gill Sans MT"/>
              </a:rPr>
              <a:t>EJB Object</a:t>
            </a:r>
            <a:r>
              <a:rPr lang="en-US" sz="2600">
                <a:solidFill>
                  <a:srgbClr val="000000"/>
                </a:solidFill>
                <a:latin typeface="Gill Sans MT"/>
              </a:rPr>
              <a:t>) qui contient le code qui va permettre au serveur d’intercepter les appels de méthode de l’EJB</a:t>
            </a:r>
            <a:endParaRPr/>
          </a:p>
          <a:p>
            <a:pPr>
              <a:lnSpc>
                <a:spcPct val="100000"/>
              </a:lnSpc>
            </a:pPr>
            <a:endParaRPr/>
          </a:p>
        </p:txBody>
      </p:sp>
      <p:sp>
        <p:nvSpPr>
          <p:cNvPr id="630" name="TextShape 3"/>
          <p:cNvSpPr txBox="1"/>
          <p:nvPr/>
        </p:nvSpPr>
        <p:spPr>
          <a:xfrm>
            <a:off x="612720" y="6356520"/>
            <a:ext cx="1980720" cy="365400"/>
          </a:xfrm>
          <a:prstGeom prst="rect">
            <a:avLst/>
          </a:prstGeom>
        </p:spPr>
        <p:txBody>
          <a:bodyPr lIns="90000" rIns="90000" tIns="45000" bIns="45000"/>
          <a:p>
            <a:pPr>
              <a:lnSpc>
                <a:spcPct val="100000"/>
              </a:lnSpc>
            </a:pPr>
            <a:fld id="{EE0086F1-3087-4B38-A237-6B1450F12DA6}" type="slidenum">
              <a:rPr lang="fr-FR" sz="1400">
                <a:solidFill>
                  <a:srgbClr val="464653"/>
                </a:solidFill>
                <a:latin typeface="Arial"/>
              </a:rPr>
              <a:t>&lt;numéro&gt;</a:t>
            </a:fld>
            <a:endParaRPr/>
          </a:p>
        </p:txBody>
      </p:sp>
    </p:spTree>
  </p:cSld>
  <p:timing>
    <p:tnLst>
      <p:par>
        <p:cTn id="97" dur="indefinite" restart="never" nodeType="tmRoot">
          <p:childTnLst>
            <p:seq>
              <p:cTn id="98" nodeType="mainSeq"/>
              <p:prevCondLst>
                <p:cond delay="0" evt="onPrev">
                  <p:tgtEl>
                    <p:sldTgt/>
                  </p:tgtEl>
                </p:cond>
              </p:prevCondLst>
              <p:nextCondLst>
                <p:cond delay="0"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31"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Rôle de l’EJB Object</a:t>
            </a:r>
            <a:endParaRPr/>
          </a:p>
        </p:txBody>
      </p:sp>
      <p:sp>
        <p:nvSpPr>
          <p:cNvPr id="632"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Les clients n'invoquent jamais directement les méthodes de la classe du Bean</a:t>
            </a:r>
            <a:endParaRPr/>
          </a:p>
          <a:p>
            <a:pPr>
              <a:lnSpc>
                <a:spcPct val="100000"/>
              </a:lnSpc>
              <a:buSzPct val="76000"/>
              <a:buFont typeface="Wingdings 3" charset="2"/>
              <a:buChar char=""/>
            </a:pPr>
            <a:r>
              <a:rPr lang="en-US" sz="2600">
                <a:solidFill>
                  <a:srgbClr val="000000"/>
                </a:solidFill>
                <a:latin typeface="Gill Sans MT"/>
              </a:rPr>
              <a:t>Les appels de méthodes sont en fait envoyés à l’EJB Object</a:t>
            </a:r>
            <a:endParaRPr/>
          </a:p>
          <a:p>
            <a:pPr>
              <a:lnSpc>
                <a:spcPct val="100000"/>
              </a:lnSpc>
              <a:buSzPct val="76000"/>
              <a:buFont typeface="Wingdings 3" charset="2"/>
              <a:buChar char=""/>
            </a:pPr>
            <a:r>
              <a:rPr lang="en-US" sz="2600">
                <a:solidFill>
                  <a:srgbClr val="000000"/>
                </a:solidFill>
                <a:latin typeface="Gill Sans MT"/>
              </a:rPr>
              <a:t>Une fois les traitements effectués pour les transactions, sécurité,.. le container appelle les méthodes de la classe du bean</a:t>
            </a:r>
            <a:endParaRPr/>
          </a:p>
        </p:txBody>
      </p:sp>
      <p:sp>
        <p:nvSpPr>
          <p:cNvPr id="633" name="TextShape 3"/>
          <p:cNvSpPr txBox="1"/>
          <p:nvPr/>
        </p:nvSpPr>
        <p:spPr>
          <a:xfrm>
            <a:off x="612720" y="6356520"/>
            <a:ext cx="1980720" cy="365400"/>
          </a:xfrm>
          <a:prstGeom prst="rect">
            <a:avLst/>
          </a:prstGeom>
        </p:spPr>
        <p:txBody>
          <a:bodyPr lIns="90000" rIns="90000" tIns="45000" bIns="45000"/>
          <a:p>
            <a:pPr>
              <a:lnSpc>
                <a:spcPct val="100000"/>
              </a:lnSpc>
            </a:pPr>
            <a:fld id="{CAE6970A-9FCA-4E76-BDA0-C03B58E88D38}" type="slidenum">
              <a:rPr lang="fr-FR" sz="1400">
                <a:solidFill>
                  <a:srgbClr val="464653"/>
                </a:solidFill>
                <a:latin typeface="Arial"/>
              </a:rPr>
              <a:t>&lt;numéro&gt;</a:t>
            </a:fld>
            <a:endParaRPr/>
          </a:p>
        </p:txBody>
      </p:sp>
    </p:spTree>
  </p:cSld>
  <p:timing>
    <p:tnLst>
      <p:par>
        <p:cTn id="99" dur="indefinite" restart="never" nodeType="tmRoot">
          <p:childTnLst>
            <p:seq>
              <p:cTn id="100" nodeType="mainSeq"/>
              <p:prevCondLst>
                <p:cond delay="0" evt="onPrev">
                  <p:tgtEl>
                    <p:sldTgt/>
                  </p:tgtEl>
                </p:cond>
              </p:prevCondLst>
              <p:nextCondLst>
                <p:cond delay="0"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34"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Constitution d'un EJB : </a:t>
            </a:r>
            <a:r>
              <a:rPr i="1" lang="en-US" sz="3200">
                <a:solidFill>
                  <a:srgbClr val="464653"/>
                </a:solidFill>
                <a:latin typeface="Bookman Old Style"/>
              </a:rPr>
              <a:t>EJB Object</a:t>
            </a:r>
            <a:endParaRPr/>
          </a:p>
        </p:txBody>
      </p:sp>
      <p:sp>
        <p:nvSpPr>
          <p:cNvPr id="635"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400">
                <a:solidFill>
                  <a:srgbClr val="000000"/>
                </a:solidFill>
                <a:latin typeface="Gill Sans MT"/>
              </a:rPr>
              <a:t>Que se passe-t-il lors de l'interception ?</a:t>
            </a:r>
            <a:endParaRPr/>
          </a:p>
          <a:p>
            <a:pPr lvl="1">
              <a:lnSpc>
                <a:spcPct val="100000"/>
              </a:lnSpc>
              <a:buSzPct val="76000"/>
              <a:buFont typeface="Wingdings 3" charset="2"/>
              <a:buChar char=""/>
            </a:pPr>
            <a:r>
              <a:rPr lang="en-US" sz="2000">
                <a:solidFill>
                  <a:srgbClr val="464653"/>
                </a:solidFill>
                <a:latin typeface="Gill Sans MT"/>
              </a:rPr>
              <a:t>Prise en compte des transactions,</a:t>
            </a:r>
            <a:endParaRPr/>
          </a:p>
          <a:p>
            <a:pPr lvl="1">
              <a:lnSpc>
                <a:spcPct val="100000"/>
              </a:lnSpc>
              <a:buSzPct val="76000"/>
              <a:buFont typeface="Wingdings 3" charset="2"/>
              <a:buChar char=""/>
            </a:pPr>
            <a:r>
              <a:rPr lang="en-US" sz="2000">
                <a:solidFill>
                  <a:srgbClr val="464653"/>
                </a:solidFill>
                <a:latin typeface="Gill Sans MT"/>
              </a:rPr>
              <a:t>Sécurité : le client est-il autorisé ?</a:t>
            </a:r>
            <a:endParaRPr/>
          </a:p>
          <a:p>
            <a:pPr lvl="1">
              <a:lnSpc>
                <a:spcPct val="100000"/>
              </a:lnSpc>
              <a:buSzPct val="76000"/>
              <a:buFont typeface="Wingdings 3" charset="2"/>
              <a:buChar char=""/>
            </a:pPr>
            <a:r>
              <a:rPr lang="en-US" sz="2000">
                <a:solidFill>
                  <a:srgbClr val="464653"/>
                </a:solidFill>
                <a:latin typeface="Gill Sans MT"/>
              </a:rPr>
              <a:t>Gestion des ressources + cycle de vie des composants : threads, sockets, connexions DB, pooling des instances (mémoire),</a:t>
            </a:r>
            <a:endParaRPr/>
          </a:p>
          <a:p>
            <a:pPr lvl="1">
              <a:lnSpc>
                <a:spcPct val="100000"/>
              </a:lnSpc>
              <a:buSzPct val="76000"/>
              <a:buFont typeface="Wingdings 3" charset="2"/>
              <a:buChar char=""/>
            </a:pPr>
            <a:r>
              <a:rPr lang="en-US" sz="2000">
                <a:solidFill>
                  <a:srgbClr val="464653"/>
                </a:solidFill>
                <a:latin typeface="Gill Sans MT"/>
              </a:rPr>
              <a:t>Persistance,</a:t>
            </a:r>
            <a:endParaRPr/>
          </a:p>
          <a:p>
            <a:pPr lvl="1">
              <a:lnSpc>
                <a:spcPct val="100000"/>
              </a:lnSpc>
              <a:buSzPct val="76000"/>
              <a:buFont typeface="Wingdings 3" charset="2"/>
              <a:buChar char=""/>
            </a:pPr>
            <a:r>
              <a:rPr lang="en-US" sz="2000">
                <a:solidFill>
                  <a:srgbClr val="464653"/>
                </a:solidFill>
                <a:latin typeface="Gill Sans MT"/>
              </a:rPr>
              <a:t>Accès distant aux objets,</a:t>
            </a:r>
            <a:endParaRPr/>
          </a:p>
          <a:p>
            <a:pPr lvl="1">
              <a:lnSpc>
                <a:spcPct val="100000"/>
              </a:lnSpc>
              <a:buSzPct val="76000"/>
              <a:buFont typeface="Wingdings 3" charset="2"/>
              <a:buChar char=""/>
            </a:pPr>
            <a:r>
              <a:rPr lang="en-US" sz="2000">
                <a:solidFill>
                  <a:srgbClr val="464653"/>
                </a:solidFill>
                <a:latin typeface="Gill Sans MT"/>
              </a:rPr>
              <a:t>Threading des clients en attente,</a:t>
            </a:r>
            <a:endParaRPr/>
          </a:p>
          <a:p>
            <a:pPr lvl="1">
              <a:lnSpc>
                <a:spcPct val="100000"/>
              </a:lnSpc>
              <a:buSzPct val="76000"/>
              <a:buFont typeface="Wingdings 3" charset="2"/>
              <a:buChar char=""/>
            </a:pPr>
            <a:r>
              <a:rPr lang="en-US" sz="2000">
                <a:solidFill>
                  <a:srgbClr val="464653"/>
                </a:solidFill>
                <a:latin typeface="Gill Sans MT"/>
              </a:rPr>
              <a:t>Clustering,</a:t>
            </a:r>
            <a:endParaRPr/>
          </a:p>
          <a:p>
            <a:pPr lvl="1">
              <a:lnSpc>
                <a:spcPct val="100000"/>
              </a:lnSpc>
              <a:buSzPct val="76000"/>
              <a:buFont typeface="Wingdings 3" charset="2"/>
              <a:buChar char=""/>
            </a:pPr>
            <a:r>
              <a:rPr lang="en-US" sz="2000">
                <a:solidFill>
                  <a:srgbClr val="464653"/>
                </a:solidFill>
                <a:latin typeface="Gill Sans MT"/>
              </a:rPr>
              <a:t>Monitoring : statistiques, graphiques temps réel du comportement du système…</a:t>
            </a:r>
            <a:endParaRPr/>
          </a:p>
          <a:p>
            <a:pPr lvl="1">
              <a:lnSpc>
                <a:spcPct val="100000"/>
              </a:lnSpc>
              <a:buSzPct val="76000"/>
              <a:buFont typeface="Wingdings 3" charset="2"/>
              <a:buChar char=""/>
            </a:pPr>
            <a:r>
              <a:rPr lang="en-US" sz="2000">
                <a:solidFill>
                  <a:srgbClr val="464653"/>
                </a:solidFill>
                <a:latin typeface="Gill Sans MT"/>
              </a:rPr>
              <a:t>…</a:t>
            </a:r>
            <a:endParaRPr/>
          </a:p>
        </p:txBody>
      </p:sp>
      <p:sp>
        <p:nvSpPr>
          <p:cNvPr id="636" name="TextShape 3"/>
          <p:cNvSpPr txBox="1"/>
          <p:nvPr/>
        </p:nvSpPr>
        <p:spPr>
          <a:xfrm>
            <a:off x="612720" y="6356520"/>
            <a:ext cx="1980720" cy="365400"/>
          </a:xfrm>
          <a:prstGeom prst="rect">
            <a:avLst/>
          </a:prstGeom>
        </p:spPr>
        <p:txBody>
          <a:bodyPr lIns="90000" rIns="90000" tIns="45000" bIns="45000"/>
          <a:p>
            <a:pPr>
              <a:lnSpc>
                <a:spcPct val="100000"/>
              </a:lnSpc>
            </a:pPr>
            <a:fld id="{FCF36AE8-4E9F-49ED-905D-6587BE5B8797}" type="slidenum">
              <a:rPr lang="fr-FR" sz="1400">
                <a:solidFill>
                  <a:srgbClr val="464653"/>
                </a:solidFill>
                <a:latin typeface="Arial"/>
              </a:rPr>
              <a:t>&lt;numéro&gt;</a:t>
            </a:fld>
            <a:endParaRPr/>
          </a:p>
        </p:txBody>
      </p:sp>
    </p:spTree>
  </p:cSld>
  <p:timing>
    <p:tnLst>
      <p:par>
        <p:cTn id="101" dur="indefinite" restart="never" nodeType="tmRoot">
          <p:childTnLst>
            <p:seq>
              <p:cTn id="102" nodeType="mainSeq"/>
              <p:prevCondLst>
                <p:cond delay="0" evt="onPrev">
                  <p:tgtEl>
                    <p:sldTgt/>
                  </p:tgtEl>
                </p:cond>
              </p:prevCondLst>
              <p:nextCondLst>
                <p:cond delay="0" evt="onNext">
                  <p:tgtEl>
                    <p:sldTgt/>
                  </p:tgtEl>
                </p:cond>
              </p:nextCondLst>
            </p:seq>
          </p:childTnLst>
        </p:cTn>
      </p:par>
    </p:tnLst>
  </p:timing>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637" name="Picture 2" descr=""/>
          <p:cNvPicPr/>
          <p:nvPr/>
        </p:nvPicPr>
        <p:blipFill>
          <a:blip r:embed="rId1"/>
          <a:stretch>
            <a:fillRect/>
          </a:stretch>
        </p:blipFill>
        <p:spPr>
          <a:xfrm>
            <a:off x="1600200" y="2133720"/>
            <a:ext cx="7543440" cy="4001760"/>
          </a:xfrm>
          <a:prstGeom prst="rect">
            <a:avLst/>
          </a:prstGeom>
          <a:ln>
            <a:noFill/>
          </a:ln>
        </p:spPr>
      </p:pic>
      <p:sp>
        <p:nvSpPr>
          <p:cNvPr id="638"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Constitution d'un EJB : </a:t>
            </a:r>
            <a:r>
              <a:rPr i="1" lang="en-US" sz="3200">
                <a:solidFill>
                  <a:srgbClr val="464653"/>
                </a:solidFill>
                <a:latin typeface="Bookman Old Style"/>
              </a:rPr>
              <a:t>EJB Object</a:t>
            </a:r>
            <a:endParaRPr/>
          </a:p>
        </p:txBody>
      </p:sp>
      <p:sp>
        <p:nvSpPr>
          <p:cNvPr id="639"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Conteneur = couche d'indirection entre le client et le bean</a:t>
            </a:r>
            <a:endParaRPr/>
          </a:p>
          <a:p>
            <a:pPr>
              <a:lnSpc>
                <a:spcPct val="100000"/>
              </a:lnSpc>
              <a:buSzPct val="76000"/>
              <a:buFont typeface="Wingdings 3" charset="2"/>
              <a:buChar char=""/>
            </a:pPr>
            <a:r>
              <a:rPr lang="en-US" sz="2600">
                <a:solidFill>
                  <a:srgbClr val="000000"/>
                </a:solidFill>
                <a:latin typeface="Gill Sans MT"/>
              </a:rPr>
              <a:t>Cette couche est matérialisée par un objet unique : </a:t>
            </a:r>
            <a:r>
              <a:rPr i="1" lang="en-US" sz="2600">
                <a:solidFill>
                  <a:srgbClr val="000000"/>
                </a:solidFill>
                <a:latin typeface="Gill Sans MT"/>
              </a:rPr>
              <a:t>l'EJB Object</a:t>
            </a:r>
            <a:endParaRPr/>
          </a:p>
        </p:txBody>
      </p:sp>
      <p:sp>
        <p:nvSpPr>
          <p:cNvPr id="640" name="CustomShape 3"/>
          <p:cNvSpPr/>
          <p:nvPr/>
        </p:nvSpPr>
        <p:spPr>
          <a:xfrm>
            <a:off x="1609560" y="1857240"/>
            <a:ext cx="9143640" cy="360"/>
          </a:xfrm>
          <a:prstGeom prst="rect">
            <a:avLst/>
          </a:prstGeom>
          <a:noFill/>
          <a:ln>
            <a:noFill/>
          </a:ln>
        </p:spPr>
      </p:sp>
      <p:sp>
        <p:nvSpPr>
          <p:cNvPr id="641" name="CustomShape 4"/>
          <p:cNvSpPr/>
          <p:nvPr/>
        </p:nvSpPr>
        <p:spPr>
          <a:xfrm>
            <a:off x="4032000" y="4797000"/>
            <a:ext cx="1079640" cy="575640"/>
          </a:xfrm>
          <a:prstGeom prst="rect">
            <a:avLst/>
          </a:prstGeom>
          <a:solidFill>
            <a:srgbClr val="c00000"/>
          </a:solidFill>
          <a:ln w="38160">
            <a:solidFill>
              <a:srgbClr val="c00000"/>
            </a:solidFill>
            <a:round/>
          </a:ln>
        </p:spPr>
      </p:sp>
      <p:sp>
        <p:nvSpPr>
          <p:cNvPr id="642" name="TextShape 5"/>
          <p:cNvSpPr txBox="1"/>
          <p:nvPr/>
        </p:nvSpPr>
        <p:spPr>
          <a:xfrm>
            <a:off x="612720" y="6356520"/>
            <a:ext cx="1980720" cy="365400"/>
          </a:xfrm>
          <a:prstGeom prst="rect">
            <a:avLst/>
          </a:prstGeom>
        </p:spPr>
        <p:txBody>
          <a:bodyPr lIns="90000" rIns="90000" tIns="45000" bIns="45000"/>
          <a:p>
            <a:pPr>
              <a:lnSpc>
                <a:spcPct val="100000"/>
              </a:lnSpc>
            </a:pPr>
            <a:fld id="{A9FFA755-517A-4B0B-B43B-CD21847E8B6E}" type="slidenum">
              <a:rPr lang="fr-FR" sz="1400">
                <a:solidFill>
                  <a:srgbClr val="464653"/>
                </a:solidFill>
                <a:latin typeface="Arial"/>
              </a:rPr>
              <a:t>&lt;numéro&gt;</a:t>
            </a:fld>
            <a:endParaRPr/>
          </a:p>
        </p:txBody>
      </p:sp>
    </p:spTree>
  </p:cSld>
  <p:timing>
    <p:tnLst>
      <p:par>
        <p:cTn id="103" dur="indefinite" restart="never" nodeType="tmRoot">
          <p:childTnLst>
            <p:seq>
              <p:cTn id="104" nodeType="mainSeq"/>
              <p:prevCondLst>
                <p:cond delay="0" evt="onPrev">
                  <p:tgtEl>
                    <p:sldTgt/>
                  </p:tgtEl>
                </p:cond>
              </p:prevCondLst>
              <p:nextCondLst>
                <p:cond delay="0" evt="onNext">
                  <p:tgtEl>
                    <p:sldTgt/>
                  </p:tgtEl>
                </p:cond>
              </p:nextCondLst>
            </p:seq>
          </p:childTnLst>
        </p:cTn>
      </p:par>
    </p:tnLst>
  </p:timing>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43" name="CustomShape 1"/>
          <p:cNvSpPr/>
          <p:nvPr/>
        </p:nvSpPr>
        <p:spPr>
          <a:xfrm>
            <a:off x="6103800" y="2271600"/>
            <a:ext cx="2582640" cy="2323800"/>
          </a:xfrm>
          <a:prstGeom prst="rect">
            <a:avLst/>
          </a:prstGeom>
          <a:solidFill>
            <a:srgbClr val="9999f3"/>
          </a:solidFill>
          <a:ln w="9360">
            <a:noFill/>
          </a:ln>
        </p:spPr>
      </p:sp>
      <p:sp>
        <p:nvSpPr>
          <p:cNvPr id="644" name="CustomShape 2"/>
          <p:cNvSpPr/>
          <p:nvPr/>
        </p:nvSpPr>
        <p:spPr>
          <a:xfrm>
            <a:off x="6679800" y="2324160"/>
            <a:ext cx="1430640" cy="333720"/>
          </a:xfrm>
          <a:prstGeom prst="rect">
            <a:avLst/>
          </a:prstGeom>
          <a:noFill/>
          <a:ln>
            <a:noFill/>
          </a:ln>
        </p:spPr>
        <p:txBody>
          <a:bodyPr lIns="90000" rIns="90000" tIns="45000" bIns="45000"/>
          <a:p>
            <a:pPr algn="ctr">
              <a:lnSpc>
                <a:spcPct val="100000"/>
              </a:lnSpc>
            </a:pPr>
            <a:r>
              <a:rPr b="1" lang="fr-FR" sz="1600">
                <a:solidFill>
                  <a:srgbClr val="ffffff"/>
                </a:solidFill>
                <a:latin typeface="Arial"/>
              </a:rPr>
              <a:t>EJB Server</a:t>
            </a:r>
            <a:endParaRPr/>
          </a:p>
        </p:txBody>
      </p:sp>
      <p:sp>
        <p:nvSpPr>
          <p:cNvPr id="645" name="CustomShape 3"/>
          <p:cNvSpPr/>
          <p:nvPr/>
        </p:nvSpPr>
        <p:spPr>
          <a:xfrm>
            <a:off x="6411960" y="3006720"/>
            <a:ext cx="1969560" cy="1382400"/>
          </a:xfrm>
          <a:prstGeom prst="rect">
            <a:avLst/>
          </a:prstGeom>
          <a:solidFill>
            <a:srgbClr val="afcaef"/>
          </a:solidFill>
          <a:ln w="9360">
            <a:noFill/>
          </a:ln>
        </p:spPr>
      </p:sp>
      <p:sp>
        <p:nvSpPr>
          <p:cNvPr id="646" name="CustomShape 4"/>
          <p:cNvSpPr/>
          <p:nvPr/>
        </p:nvSpPr>
        <p:spPr>
          <a:xfrm>
            <a:off x="6632640" y="3059280"/>
            <a:ext cx="1684080" cy="333720"/>
          </a:xfrm>
          <a:prstGeom prst="rect">
            <a:avLst/>
          </a:prstGeom>
          <a:noFill/>
          <a:ln>
            <a:noFill/>
          </a:ln>
        </p:spPr>
        <p:txBody>
          <a:bodyPr lIns="90000" rIns="90000" tIns="45000" bIns="45000"/>
          <a:p>
            <a:pPr algn="ctr">
              <a:lnSpc>
                <a:spcPct val="100000"/>
              </a:lnSpc>
            </a:pPr>
            <a:r>
              <a:rPr b="1" lang="fr-FR" sz="1600">
                <a:solidFill>
                  <a:srgbClr val="ffffff"/>
                </a:solidFill>
                <a:latin typeface="Arial"/>
              </a:rPr>
              <a:t>EJB Container</a:t>
            </a:r>
            <a:endParaRPr/>
          </a:p>
        </p:txBody>
      </p:sp>
      <p:sp>
        <p:nvSpPr>
          <p:cNvPr id="647" name="CustomShape 5"/>
          <p:cNvSpPr/>
          <p:nvPr/>
        </p:nvSpPr>
        <p:spPr>
          <a:xfrm>
            <a:off x="6762600" y="3503520"/>
            <a:ext cx="1292040" cy="717120"/>
          </a:xfrm>
          <a:prstGeom prst="ellipse">
            <a:avLst/>
          </a:prstGeom>
          <a:gradFill>
            <a:gsLst>
              <a:gs pos="0">
                <a:srgbClr val="d77429"/>
              </a:gs>
              <a:gs pos="100000">
                <a:srgbClr val="633512"/>
              </a:gs>
            </a:gsLst>
            <a:path path="rect"/>
          </a:gradFill>
          <a:ln w="9360">
            <a:solidFill>
              <a:srgbClr val="99521d"/>
            </a:solidFill>
            <a:round/>
          </a:ln>
        </p:spPr>
        <p:txBody>
          <a:bodyPr wrap="none" lIns="90000" rIns="90000" tIns="45000" bIns="45000" anchor="ctr"/>
          <a:p>
            <a:pPr algn="ctr">
              <a:lnSpc>
                <a:spcPct val="100000"/>
              </a:lnSpc>
            </a:pPr>
            <a:r>
              <a:rPr lang="fr-FR">
                <a:solidFill>
                  <a:srgbClr val="ffffff"/>
                </a:solidFill>
                <a:latin typeface="Arial"/>
              </a:rPr>
              <a:t>EJ Bean</a:t>
            </a:r>
            <a:endParaRPr/>
          </a:p>
        </p:txBody>
      </p:sp>
      <p:sp>
        <p:nvSpPr>
          <p:cNvPr id="648" name="CustomShape 6"/>
          <p:cNvSpPr/>
          <p:nvPr/>
        </p:nvSpPr>
        <p:spPr>
          <a:xfrm>
            <a:off x="1273320" y="1300320"/>
            <a:ext cx="1292040" cy="717120"/>
          </a:xfrm>
          <a:prstGeom prst="ellipse">
            <a:avLst/>
          </a:prstGeom>
          <a:gradFill>
            <a:gsLst>
              <a:gs pos="0">
                <a:srgbClr val="d77429"/>
              </a:gs>
              <a:gs pos="100000">
                <a:srgbClr val="633512"/>
              </a:gs>
            </a:gsLst>
            <a:path path="rect"/>
          </a:gradFill>
          <a:ln w="9360">
            <a:solidFill>
              <a:srgbClr val="99521d"/>
            </a:solidFill>
            <a:round/>
          </a:ln>
        </p:spPr>
        <p:txBody>
          <a:bodyPr wrap="none" lIns="90000" rIns="90000" tIns="45000" bIns="45000" anchor="ctr"/>
          <a:p>
            <a:pPr algn="ctr">
              <a:lnSpc>
                <a:spcPct val="100000"/>
              </a:lnSpc>
            </a:pPr>
            <a:r>
              <a:rPr lang="fr-FR">
                <a:solidFill>
                  <a:srgbClr val="ffffff"/>
                </a:solidFill>
                <a:latin typeface="Arial"/>
              </a:rPr>
              <a:t>EJ Bean</a:t>
            </a:r>
            <a:endParaRPr/>
          </a:p>
        </p:txBody>
      </p:sp>
      <p:sp>
        <p:nvSpPr>
          <p:cNvPr id="649" name="CustomShape 7"/>
          <p:cNvSpPr/>
          <p:nvPr/>
        </p:nvSpPr>
        <p:spPr>
          <a:xfrm>
            <a:off x="1066680" y="3002040"/>
            <a:ext cx="1523520" cy="990360"/>
          </a:xfrm>
          <a:prstGeom prst="rect">
            <a:avLst/>
          </a:prstGeom>
          <a:solidFill>
            <a:srgbClr val="afcaef"/>
          </a:solidFill>
          <a:ln w="9360">
            <a:noFill/>
          </a:ln>
        </p:spPr>
      </p:sp>
      <p:sp>
        <p:nvSpPr>
          <p:cNvPr id="650" name="CustomShape 8"/>
          <p:cNvSpPr/>
          <p:nvPr/>
        </p:nvSpPr>
        <p:spPr>
          <a:xfrm>
            <a:off x="1143000" y="3040200"/>
            <a:ext cx="1301400" cy="577080"/>
          </a:xfrm>
          <a:prstGeom prst="rect">
            <a:avLst/>
          </a:prstGeom>
          <a:noFill/>
          <a:ln>
            <a:noFill/>
          </a:ln>
        </p:spPr>
        <p:txBody>
          <a:bodyPr lIns="90000" rIns="90000" tIns="45000" bIns="45000"/>
          <a:p>
            <a:pPr algn="ctr">
              <a:lnSpc>
                <a:spcPct val="100000"/>
              </a:lnSpc>
            </a:pPr>
            <a:r>
              <a:rPr b="1" lang="fr-FR" sz="1600">
                <a:solidFill>
                  <a:srgbClr val="ffffff"/>
                </a:solidFill>
                <a:latin typeface="Arial"/>
              </a:rPr>
              <a:t>Container EJB</a:t>
            </a:r>
            <a:endParaRPr/>
          </a:p>
        </p:txBody>
      </p:sp>
      <p:sp>
        <p:nvSpPr>
          <p:cNvPr id="651" name="CustomShape 9"/>
          <p:cNvSpPr/>
          <p:nvPr/>
        </p:nvSpPr>
        <p:spPr>
          <a:xfrm>
            <a:off x="1066680" y="4975200"/>
            <a:ext cx="1523520" cy="990360"/>
          </a:xfrm>
          <a:prstGeom prst="rect">
            <a:avLst/>
          </a:prstGeom>
          <a:solidFill>
            <a:srgbClr val="9999f3"/>
          </a:solidFill>
          <a:ln w="9360">
            <a:noFill/>
          </a:ln>
        </p:spPr>
      </p:sp>
      <p:sp>
        <p:nvSpPr>
          <p:cNvPr id="652" name="CustomShape 10"/>
          <p:cNvSpPr/>
          <p:nvPr/>
        </p:nvSpPr>
        <p:spPr>
          <a:xfrm>
            <a:off x="1295280" y="4997520"/>
            <a:ext cx="953640" cy="577080"/>
          </a:xfrm>
          <a:prstGeom prst="rect">
            <a:avLst/>
          </a:prstGeom>
          <a:noFill/>
          <a:ln>
            <a:noFill/>
          </a:ln>
        </p:spPr>
        <p:txBody>
          <a:bodyPr lIns="90000" rIns="90000" tIns="45000" bIns="45000"/>
          <a:p>
            <a:pPr algn="ctr">
              <a:lnSpc>
                <a:spcPct val="100000"/>
              </a:lnSpc>
            </a:pPr>
            <a:r>
              <a:rPr b="1" lang="fr-FR" sz="1600">
                <a:solidFill>
                  <a:srgbClr val="ffffff"/>
                </a:solidFill>
                <a:latin typeface="Arial"/>
              </a:rPr>
              <a:t>Serveur  EJB</a:t>
            </a:r>
            <a:endParaRPr/>
          </a:p>
        </p:txBody>
      </p:sp>
      <p:sp>
        <p:nvSpPr>
          <p:cNvPr id="653" name="CustomShape 11"/>
          <p:cNvSpPr/>
          <p:nvPr/>
        </p:nvSpPr>
        <p:spPr>
          <a:xfrm>
            <a:off x="2822400" y="1523880"/>
            <a:ext cx="1617480" cy="364680"/>
          </a:xfrm>
          <a:prstGeom prst="rect">
            <a:avLst/>
          </a:prstGeom>
          <a:noFill/>
          <a:ln>
            <a:noFill/>
          </a:ln>
        </p:spPr>
        <p:txBody>
          <a:bodyPr wrap="none" lIns="90000" rIns="90000" tIns="45000" bIns="45000"/>
          <a:p>
            <a:pPr>
              <a:lnSpc>
                <a:spcPct val="100000"/>
              </a:lnSpc>
              <a:buFont typeface="StarSymbol"/>
              <a:buChar char=""/>
            </a:pPr>
            <a:r>
              <a:rPr lang="fr-FR">
                <a:solidFill>
                  <a:srgbClr val="000000"/>
                </a:solidFill>
                <a:latin typeface="Arial"/>
              </a:rPr>
              <a:t>Code simple</a:t>
            </a:r>
            <a:endParaRPr/>
          </a:p>
        </p:txBody>
      </p:sp>
      <p:sp>
        <p:nvSpPr>
          <p:cNvPr id="654" name="CustomShape 12"/>
          <p:cNvSpPr/>
          <p:nvPr/>
        </p:nvSpPr>
        <p:spPr>
          <a:xfrm>
            <a:off x="2819520" y="2443320"/>
            <a:ext cx="2885760" cy="2170800"/>
          </a:xfrm>
          <a:prstGeom prst="rect">
            <a:avLst/>
          </a:prstGeom>
          <a:noFill/>
          <a:ln>
            <a:noFill/>
          </a:ln>
        </p:spPr>
        <p:txBody>
          <a:bodyPr lIns="90000" rIns="90000" tIns="45000" bIns="45000"/>
          <a:p>
            <a:pPr>
              <a:lnSpc>
                <a:spcPct val="100000"/>
              </a:lnSpc>
              <a:buFont typeface="StarSymbol"/>
              <a:buChar char=""/>
            </a:pPr>
            <a:r>
              <a:rPr lang="fr-FR">
                <a:solidFill>
                  <a:srgbClr val="000000"/>
                </a:solidFill>
                <a:latin typeface="Arial"/>
              </a:rPr>
              <a:t>Génération du code à partir du Bean</a:t>
            </a:r>
            <a:endParaRPr/>
          </a:p>
          <a:p>
            <a:pPr>
              <a:lnSpc>
                <a:spcPct val="100000"/>
              </a:lnSpc>
              <a:buFont typeface="StarSymbol"/>
              <a:buChar char=""/>
            </a:pPr>
            <a:r>
              <a:rPr lang="fr-FR">
                <a:solidFill>
                  <a:srgbClr val="000000"/>
                </a:solidFill>
                <a:latin typeface="Arial"/>
              </a:rPr>
              <a:t>Le code généré fournit Transactions, Securité, Persistance, Accès Distant, gestion des ressources, etc.</a:t>
            </a:r>
            <a:endParaRPr/>
          </a:p>
        </p:txBody>
      </p:sp>
      <p:sp>
        <p:nvSpPr>
          <p:cNvPr id="655" name="CustomShape 13"/>
          <p:cNvSpPr/>
          <p:nvPr/>
        </p:nvSpPr>
        <p:spPr>
          <a:xfrm>
            <a:off x="2819520" y="5108400"/>
            <a:ext cx="2885760" cy="639000"/>
          </a:xfrm>
          <a:prstGeom prst="rect">
            <a:avLst/>
          </a:prstGeom>
          <a:noFill/>
          <a:ln>
            <a:noFill/>
          </a:ln>
        </p:spPr>
        <p:txBody>
          <a:bodyPr lIns="90000" rIns="90000" tIns="45000" bIns="45000"/>
          <a:p>
            <a:pPr>
              <a:lnSpc>
                <a:spcPct val="100000"/>
              </a:lnSpc>
              <a:buFont typeface="StarSymbol"/>
              <a:buChar char=""/>
            </a:pPr>
            <a:r>
              <a:rPr lang="fr-FR">
                <a:solidFill>
                  <a:srgbClr val="000000"/>
                </a:solidFill>
                <a:latin typeface="Arial"/>
              </a:rPr>
              <a:t>Fournit les services au container</a:t>
            </a:r>
            <a:endParaRPr/>
          </a:p>
        </p:txBody>
      </p:sp>
      <p:sp>
        <p:nvSpPr>
          <p:cNvPr id="656" name="TextShape 14"/>
          <p:cNvSpPr txBox="1"/>
          <p:nvPr/>
        </p:nvSpPr>
        <p:spPr>
          <a:xfrm>
            <a:off x="457200" y="228600"/>
            <a:ext cx="8229240" cy="914040"/>
          </a:xfrm>
          <a:prstGeom prst="rect">
            <a:avLst/>
          </a:prstGeom>
        </p:spPr>
        <p:txBody>
          <a:bodyPr lIns="90000" rIns="90000" tIns="45000" bIns="45000" anchor="b"/>
          <a:p>
            <a:pPr>
              <a:lnSpc>
                <a:spcPct val="100000"/>
              </a:lnSpc>
            </a:pPr>
            <a:r>
              <a:rPr lang="en-US" sz="3200">
                <a:solidFill>
                  <a:srgbClr val="464653"/>
                </a:solidFill>
                <a:latin typeface="Bookman Old Style"/>
              </a:rPr>
              <a:t>EJB : classe du Bean et EJB Object</a:t>
            </a:r>
            <a:endParaRPr/>
          </a:p>
        </p:txBody>
      </p:sp>
      <p:sp>
        <p:nvSpPr>
          <p:cNvPr id="657" name="TextShape 15"/>
          <p:cNvSpPr txBox="1"/>
          <p:nvPr/>
        </p:nvSpPr>
        <p:spPr>
          <a:xfrm>
            <a:off x="612720" y="6356520"/>
            <a:ext cx="1980720" cy="365400"/>
          </a:xfrm>
          <a:prstGeom prst="rect">
            <a:avLst/>
          </a:prstGeom>
        </p:spPr>
        <p:txBody>
          <a:bodyPr lIns="90000" rIns="90000" tIns="45000" bIns="45000"/>
          <a:p>
            <a:pPr>
              <a:lnSpc>
                <a:spcPct val="100000"/>
              </a:lnSpc>
            </a:pPr>
            <a:fld id="{72F54BDD-EB03-4DCD-8952-57F7E1180946}" type="slidenum">
              <a:rPr lang="fr-FR" sz="1400">
                <a:solidFill>
                  <a:srgbClr val="464653"/>
                </a:solidFill>
                <a:latin typeface="Arial"/>
              </a:rPr>
              <a:t>&lt;numéro&gt;</a:t>
            </a:fld>
            <a:endParaRPr/>
          </a:p>
        </p:txBody>
      </p:sp>
    </p:spTree>
  </p:cSld>
  <p:timing>
    <p:tnLst>
      <p:par>
        <p:cTn id="105" dur="indefinite" restart="never" nodeType="tmRoot">
          <p:childTnLst>
            <p:seq>
              <p:cTn id="106" nodeType="mainSeq"/>
              <p:prevCondLst>
                <p:cond delay="0" evt="onPrev">
                  <p:tgtEl>
                    <p:sldTgt/>
                  </p:tgtEl>
                </p:cond>
              </p:prevCondLst>
              <p:nextCondLst>
                <p:cond delay="0" evt="onNext">
                  <p:tgtEl>
                    <p:sldTgt/>
                  </p:tgtEl>
                </p:cond>
              </p:nextCondLst>
            </p:seq>
          </p:childTnLst>
        </p:cTn>
      </p:par>
    </p:tnLst>
  </p:timing>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58" name="CustomShape 1"/>
          <p:cNvSpPr/>
          <p:nvPr/>
        </p:nvSpPr>
        <p:spPr>
          <a:xfrm>
            <a:off x="2522520" y="4267080"/>
            <a:ext cx="3039840" cy="2323800"/>
          </a:xfrm>
          <a:prstGeom prst="rect">
            <a:avLst/>
          </a:prstGeom>
          <a:solidFill>
            <a:srgbClr val="9999f3"/>
          </a:solidFill>
          <a:ln w="9360">
            <a:noFill/>
          </a:ln>
        </p:spPr>
      </p:sp>
      <p:sp>
        <p:nvSpPr>
          <p:cNvPr id="659" name="CustomShape 2"/>
          <p:cNvSpPr/>
          <p:nvPr/>
        </p:nvSpPr>
        <p:spPr>
          <a:xfrm>
            <a:off x="3200400" y="4191120"/>
            <a:ext cx="1684080" cy="577080"/>
          </a:xfrm>
          <a:prstGeom prst="rect">
            <a:avLst/>
          </a:prstGeom>
          <a:noFill/>
          <a:ln>
            <a:noFill/>
          </a:ln>
        </p:spPr>
        <p:txBody>
          <a:bodyPr lIns="90000" rIns="90000" tIns="45000" bIns="45000"/>
          <a:p>
            <a:pPr algn="ctr">
              <a:lnSpc>
                <a:spcPct val="100000"/>
              </a:lnSpc>
            </a:pPr>
            <a:r>
              <a:rPr b="1" lang="fr-FR" sz="1600">
                <a:solidFill>
                  <a:srgbClr val="ffffff"/>
                </a:solidFill>
                <a:latin typeface="Arial"/>
              </a:rPr>
              <a:t>Serveur</a:t>
            </a:r>
            <a:endParaRPr/>
          </a:p>
          <a:p>
            <a:pPr algn="ctr">
              <a:lnSpc>
                <a:spcPct val="100000"/>
              </a:lnSpc>
            </a:pPr>
            <a:r>
              <a:rPr b="1" lang="fr-FR" sz="1600">
                <a:solidFill>
                  <a:srgbClr val="ffffff"/>
                </a:solidFill>
                <a:latin typeface="Arial"/>
              </a:rPr>
              <a:t> </a:t>
            </a:r>
            <a:r>
              <a:rPr b="1" lang="fr-FR" sz="1600">
                <a:solidFill>
                  <a:srgbClr val="ffffff"/>
                </a:solidFill>
                <a:latin typeface="Arial"/>
              </a:rPr>
              <a:t>EJB</a:t>
            </a:r>
            <a:endParaRPr/>
          </a:p>
        </p:txBody>
      </p:sp>
      <p:sp>
        <p:nvSpPr>
          <p:cNvPr id="660" name="CustomShape 3"/>
          <p:cNvSpPr/>
          <p:nvPr/>
        </p:nvSpPr>
        <p:spPr>
          <a:xfrm>
            <a:off x="2827440" y="4778280"/>
            <a:ext cx="2514240" cy="1698120"/>
          </a:xfrm>
          <a:prstGeom prst="rect">
            <a:avLst/>
          </a:prstGeom>
          <a:solidFill>
            <a:srgbClr val="afcaef"/>
          </a:solidFill>
          <a:ln w="9360">
            <a:noFill/>
          </a:ln>
        </p:spPr>
      </p:sp>
      <p:sp>
        <p:nvSpPr>
          <p:cNvPr id="661" name="CustomShape 4"/>
          <p:cNvSpPr/>
          <p:nvPr/>
        </p:nvSpPr>
        <p:spPr>
          <a:xfrm>
            <a:off x="2971800" y="4800600"/>
            <a:ext cx="2150640" cy="577080"/>
          </a:xfrm>
          <a:prstGeom prst="rect">
            <a:avLst/>
          </a:prstGeom>
          <a:noFill/>
          <a:ln>
            <a:noFill/>
          </a:ln>
        </p:spPr>
        <p:txBody>
          <a:bodyPr lIns="90000" rIns="90000" tIns="45000" bIns="45000"/>
          <a:p>
            <a:pPr algn="ctr">
              <a:lnSpc>
                <a:spcPct val="100000"/>
              </a:lnSpc>
            </a:pPr>
            <a:r>
              <a:rPr b="1" lang="fr-FR" sz="1600">
                <a:solidFill>
                  <a:srgbClr val="ffffff"/>
                </a:solidFill>
                <a:latin typeface="Arial"/>
              </a:rPr>
              <a:t>Container</a:t>
            </a:r>
            <a:endParaRPr/>
          </a:p>
          <a:p>
            <a:pPr algn="ctr">
              <a:lnSpc>
                <a:spcPct val="100000"/>
              </a:lnSpc>
            </a:pPr>
            <a:r>
              <a:rPr b="1" lang="fr-FR" sz="1600">
                <a:solidFill>
                  <a:srgbClr val="ffffff"/>
                </a:solidFill>
                <a:latin typeface="Arial"/>
              </a:rPr>
              <a:t> </a:t>
            </a:r>
            <a:r>
              <a:rPr b="1" lang="fr-FR" sz="1600">
                <a:solidFill>
                  <a:srgbClr val="ffffff"/>
                </a:solidFill>
                <a:latin typeface="Arial"/>
              </a:rPr>
              <a:t>EJB</a:t>
            </a:r>
            <a:endParaRPr/>
          </a:p>
        </p:txBody>
      </p:sp>
      <p:sp>
        <p:nvSpPr>
          <p:cNvPr id="662" name="CustomShape 5"/>
          <p:cNvSpPr/>
          <p:nvPr/>
        </p:nvSpPr>
        <p:spPr>
          <a:xfrm>
            <a:off x="3124080" y="5334120"/>
            <a:ext cx="1904760" cy="1066320"/>
          </a:xfrm>
          <a:prstGeom prst="ellipse">
            <a:avLst/>
          </a:prstGeom>
          <a:solidFill>
            <a:srgbClr val="ffff00"/>
          </a:solidFill>
          <a:ln w="9360">
            <a:solidFill>
              <a:srgbClr val="000000"/>
            </a:solidFill>
            <a:round/>
          </a:ln>
        </p:spPr>
      </p:sp>
      <p:sp>
        <p:nvSpPr>
          <p:cNvPr id="663" name="CustomShape 6"/>
          <p:cNvSpPr/>
          <p:nvPr/>
        </p:nvSpPr>
        <p:spPr>
          <a:xfrm>
            <a:off x="3429000" y="5486400"/>
            <a:ext cx="1292040" cy="717120"/>
          </a:xfrm>
          <a:prstGeom prst="ellipse">
            <a:avLst/>
          </a:prstGeom>
          <a:gradFill>
            <a:gsLst>
              <a:gs pos="0">
                <a:srgbClr val="d77429"/>
              </a:gs>
              <a:gs pos="100000">
                <a:srgbClr val="633512"/>
              </a:gs>
            </a:gsLst>
            <a:path path="rect"/>
          </a:gradFill>
          <a:ln w="9360">
            <a:solidFill>
              <a:srgbClr val="99521d"/>
            </a:solidFill>
            <a:round/>
          </a:ln>
        </p:spPr>
        <p:txBody>
          <a:bodyPr wrap="none" lIns="90000" rIns="90000" tIns="45000" bIns="45000" anchor="ctr"/>
          <a:p>
            <a:pPr algn="ctr">
              <a:lnSpc>
                <a:spcPct val="100000"/>
              </a:lnSpc>
            </a:pPr>
            <a:r>
              <a:rPr lang="fr-FR">
                <a:solidFill>
                  <a:srgbClr val="ffffff"/>
                </a:solidFill>
                <a:latin typeface="Arial"/>
              </a:rPr>
              <a:t>EJ Bean</a:t>
            </a:r>
            <a:endParaRPr/>
          </a:p>
        </p:txBody>
      </p:sp>
      <p:sp>
        <p:nvSpPr>
          <p:cNvPr id="664" name="CustomShape 7"/>
          <p:cNvSpPr/>
          <p:nvPr/>
        </p:nvSpPr>
        <p:spPr>
          <a:xfrm>
            <a:off x="685800" y="2635200"/>
            <a:ext cx="1292040" cy="717120"/>
          </a:xfrm>
          <a:prstGeom prst="ellipse">
            <a:avLst/>
          </a:prstGeom>
          <a:gradFill>
            <a:gsLst>
              <a:gs pos="0">
                <a:srgbClr val="d77429"/>
              </a:gs>
              <a:gs pos="100000">
                <a:srgbClr val="633512"/>
              </a:gs>
            </a:gsLst>
            <a:path path="rect"/>
          </a:gradFill>
          <a:ln w="9360">
            <a:solidFill>
              <a:srgbClr val="99521d"/>
            </a:solidFill>
            <a:round/>
          </a:ln>
        </p:spPr>
        <p:txBody>
          <a:bodyPr wrap="none" lIns="90000" rIns="90000" tIns="45000" bIns="45000" anchor="ctr"/>
          <a:p>
            <a:pPr algn="ctr">
              <a:lnSpc>
                <a:spcPct val="100000"/>
              </a:lnSpc>
            </a:pPr>
            <a:r>
              <a:rPr lang="fr-FR">
                <a:solidFill>
                  <a:srgbClr val="ffffff"/>
                </a:solidFill>
                <a:latin typeface="Arial"/>
              </a:rPr>
              <a:t>EJ Bean</a:t>
            </a:r>
            <a:endParaRPr/>
          </a:p>
        </p:txBody>
      </p:sp>
      <p:sp>
        <p:nvSpPr>
          <p:cNvPr id="665" name="CustomShape 8"/>
          <p:cNvSpPr/>
          <p:nvPr/>
        </p:nvSpPr>
        <p:spPr>
          <a:xfrm>
            <a:off x="3306600" y="2362320"/>
            <a:ext cx="1523520" cy="990360"/>
          </a:xfrm>
          <a:prstGeom prst="rect">
            <a:avLst/>
          </a:prstGeom>
          <a:solidFill>
            <a:srgbClr val="afcaef"/>
          </a:solidFill>
          <a:ln w="9360">
            <a:noFill/>
          </a:ln>
        </p:spPr>
      </p:sp>
      <p:sp>
        <p:nvSpPr>
          <p:cNvPr id="666" name="CustomShape 9"/>
          <p:cNvSpPr/>
          <p:nvPr/>
        </p:nvSpPr>
        <p:spPr>
          <a:xfrm>
            <a:off x="3478680" y="2400840"/>
            <a:ext cx="1301400" cy="577080"/>
          </a:xfrm>
          <a:prstGeom prst="rect">
            <a:avLst/>
          </a:prstGeom>
          <a:noFill/>
          <a:ln>
            <a:noFill/>
          </a:ln>
        </p:spPr>
        <p:txBody>
          <a:bodyPr lIns="90000" rIns="90000" tIns="45000" bIns="45000"/>
          <a:p>
            <a:pPr algn="ctr">
              <a:lnSpc>
                <a:spcPct val="100000"/>
              </a:lnSpc>
            </a:pPr>
            <a:r>
              <a:rPr b="1" lang="fr-FR" sz="1600">
                <a:solidFill>
                  <a:srgbClr val="ffffff"/>
                </a:solidFill>
                <a:latin typeface="Arial"/>
              </a:rPr>
              <a:t>Container EJB</a:t>
            </a:r>
            <a:endParaRPr/>
          </a:p>
        </p:txBody>
      </p:sp>
      <p:sp>
        <p:nvSpPr>
          <p:cNvPr id="667" name="CustomShape 10"/>
          <p:cNvSpPr/>
          <p:nvPr/>
        </p:nvSpPr>
        <p:spPr>
          <a:xfrm>
            <a:off x="5943600" y="1371600"/>
            <a:ext cx="2885760" cy="3702600"/>
          </a:xfrm>
          <a:prstGeom prst="rect">
            <a:avLst/>
          </a:prstGeom>
          <a:noFill/>
          <a:ln>
            <a:noFill/>
          </a:ln>
        </p:spPr>
        <p:txBody>
          <a:bodyPr lIns="90000" rIns="90000" tIns="45000" bIns="45000"/>
          <a:p>
            <a:pPr>
              <a:lnSpc>
                <a:spcPct val="100000"/>
              </a:lnSpc>
              <a:buFont typeface="StarSymbol"/>
              <a:buChar char=""/>
            </a:pPr>
            <a:r>
              <a:rPr lang="fr-FR">
                <a:solidFill>
                  <a:srgbClr val="000000"/>
                </a:solidFill>
                <a:latin typeface="Arial"/>
              </a:rPr>
              <a:t>Utilisation du descripteur de déploiement (fourni par l'auteur du Bean) </a:t>
            </a:r>
            <a:endParaRPr/>
          </a:p>
          <a:p>
            <a:pPr>
              <a:lnSpc>
                <a:spcPct val="100000"/>
              </a:lnSpc>
              <a:buFont typeface="StarSymbol"/>
              <a:buChar char=""/>
            </a:pPr>
            <a:r>
              <a:rPr lang="fr-FR">
                <a:solidFill>
                  <a:srgbClr val="000000"/>
                </a:solidFill>
                <a:latin typeface="Arial"/>
              </a:rPr>
              <a:t>Paramètres de déploiement = securité, mappings objets/BD relationelle, etc.)</a:t>
            </a:r>
            <a:endParaRPr/>
          </a:p>
          <a:p>
            <a:pPr>
              <a:lnSpc>
                <a:spcPct val="100000"/>
              </a:lnSpc>
              <a:buFont typeface="StarSymbol"/>
              <a:buChar char=""/>
            </a:pPr>
            <a:r>
              <a:rPr lang="fr-FR">
                <a:solidFill>
                  <a:srgbClr val="000000"/>
                </a:solidFill>
                <a:latin typeface="Arial"/>
              </a:rPr>
              <a:t>Génération du code pour intégrer le bean dans le container, ajout du ‘plumbing’ (persistance, securité, etc…)</a:t>
            </a:r>
            <a:endParaRPr/>
          </a:p>
        </p:txBody>
      </p:sp>
      <p:sp>
        <p:nvSpPr>
          <p:cNvPr id="668" name="CustomShape 11"/>
          <p:cNvSpPr/>
          <p:nvPr/>
        </p:nvSpPr>
        <p:spPr>
          <a:xfrm>
            <a:off x="6477120" y="6019920"/>
            <a:ext cx="2057040" cy="533160"/>
          </a:xfrm>
          <a:prstGeom prst="wedgeRectCallout">
            <a:avLst>
              <a:gd name="adj1" fmla="val -142116"/>
              <a:gd name="adj2" fmla="val -138752"/>
            </a:avLst>
          </a:prstGeom>
          <a:solidFill>
            <a:srgbClr val="ebeb8d"/>
          </a:solidFill>
          <a:ln w="9360">
            <a:solidFill>
              <a:srgbClr val="000000"/>
            </a:solidFill>
            <a:miter/>
          </a:ln>
        </p:spPr>
        <p:txBody>
          <a:bodyPr wrap="none" lIns="90000" rIns="90000" tIns="45000" bIns="45000" anchor="ctr"/>
          <a:p>
            <a:pPr algn="ctr">
              <a:lnSpc>
                <a:spcPct val="100000"/>
              </a:lnSpc>
            </a:pPr>
            <a:r>
              <a:rPr b="1" lang="fr-FR" sz="1600">
                <a:solidFill>
                  <a:srgbClr val="000000"/>
                </a:solidFill>
                <a:latin typeface="Arial"/>
              </a:rPr>
              <a:t>Code généré</a:t>
            </a:r>
            <a:endParaRPr/>
          </a:p>
        </p:txBody>
      </p:sp>
      <p:sp>
        <p:nvSpPr>
          <p:cNvPr id="669" name="CustomShape 12"/>
          <p:cNvSpPr/>
          <p:nvPr/>
        </p:nvSpPr>
        <p:spPr>
          <a:xfrm>
            <a:off x="3894120" y="3505320"/>
            <a:ext cx="533160" cy="609120"/>
          </a:xfrm>
          <a:prstGeom prst="downArrow">
            <a:avLst>
              <a:gd name="adj1" fmla="val 50000"/>
              <a:gd name="adj2" fmla="val 28571"/>
            </a:avLst>
          </a:prstGeom>
          <a:solidFill>
            <a:srgbClr val="ebeb8d"/>
          </a:solidFill>
          <a:ln w="9360">
            <a:solidFill>
              <a:srgbClr val="000000"/>
            </a:solidFill>
            <a:miter/>
          </a:ln>
        </p:spPr>
      </p:sp>
      <p:sp>
        <p:nvSpPr>
          <p:cNvPr id="670" name="CustomShape 13"/>
          <p:cNvSpPr/>
          <p:nvPr/>
        </p:nvSpPr>
        <p:spPr>
          <a:xfrm>
            <a:off x="990720" y="1455840"/>
            <a:ext cx="3733560" cy="837720"/>
          </a:xfrm>
          <a:prstGeom prst="curvedDownArrow">
            <a:avLst>
              <a:gd name="adj1" fmla="val 56362"/>
              <a:gd name="adj2" fmla="val 145453"/>
              <a:gd name="adj3" fmla="val 42801"/>
            </a:avLst>
          </a:prstGeom>
          <a:solidFill>
            <a:srgbClr val="ffff00"/>
          </a:solidFill>
          <a:ln w="9360">
            <a:solidFill>
              <a:srgbClr val="000000"/>
            </a:solidFill>
            <a:miter/>
          </a:ln>
        </p:spPr>
      </p:sp>
      <p:sp>
        <p:nvSpPr>
          <p:cNvPr id="671" name="TextShape 14"/>
          <p:cNvSpPr txBox="1"/>
          <p:nvPr/>
        </p:nvSpPr>
        <p:spPr>
          <a:xfrm>
            <a:off x="457200" y="228600"/>
            <a:ext cx="8229240" cy="914040"/>
          </a:xfrm>
          <a:prstGeom prst="rect">
            <a:avLst/>
          </a:prstGeom>
        </p:spPr>
        <p:txBody>
          <a:bodyPr lIns="90000" rIns="90000" tIns="45000" bIns="45000" anchor="b"/>
          <a:p>
            <a:pPr>
              <a:lnSpc>
                <a:spcPct val="100000"/>
              </a:lnSpc>
            </a:pPr>
            <a:r>
              <a:rPr lang="en-US" sz="3200">
                <a:solidFill>
                  <a:srgbClr val="464653"/>
                </a:solidFill>
                <a:latin typeface="Bookman Old Style"/>
              </a:rPr>
              <a:t>EJB Object : génération du code</a:t>
            </a:r>
            <a:endParaRPr/>
          </a:p>
        </p:txBody>
      </p:sp>
      <p:sp>
        <p:nvSpPr>
          <p:cNvPr id="672" name="TextShape 15"/>
          <p:cNvSpPr txBox="1"/>
          <p:nvPr/>
        </p:nvSpPr>
        <p:spPr>
          <a:xfrm>
            <a:off x="612720" y="6356520"/>
            <a:ext cx="1980720" cy="365400"/>
          </a:xfrm>
          <a:prstGeom prst="rect">
            <a:avLst/>
          </a:prstGeom>
        </p:spPr>
        <p:txBody>
          <a:bodyPr lIns="90000" rIns="90000" tIns="45000" bIns="45000"/>
          <a:p>
            <a:pPr>
              <a:lnSpc>
                <a:spcPct val="100000"/>
              </a:lnSpc>
            </a:pPr>
            <a:fld id="{41CC28EB-73D2-4191-9763-D3E0BAEFB3CF}" type="slidenum">
              <a:rPr lang="fr-FR" sz="1400">
                <a:solidFill>
                  <a:srgbClr val="464653"/>
                </a:solidFill>
                <a:latin typeface="Arial"/>
              </a:rPr>
              <a:t>&lt;numéro&gt;</a:t>
            </a:fld>
            <a:endParaRPr/>
          </a:p>
        </p:txBody>
      </p:sp>
    </p:spTree>
  </p:cSld>
  <p:timing>
    <p:tnLst>
      <p:par>
        <p:cTn id="107" dur="indefinite" restart="never" nodeType="tmRoot">
          <p:childTnLst>
            <p:seq>
              <p:cTn id="108" dur="indefinite" nodeType="mainSeq">
                <p:childTnLst>
                  <p:par>
                    <p:cTn id="109" nodeType="clickEffect" fill="hold">
                      <p:stCondLst>
                        <p:cond delay="0"/>
                      </p:stCondLst>
                      <p:childTnLst>
                        <p:par>
                          <p:cTn id="110" nodeType="withEffect" fill="hold">
                            <p:stCondLst>
                              <p:cond delay="0"/>
                            </p:stCondLst>
                            <p:childTnLst>
                              <p:par>
                                <p:cTn id="111" nodeType="clickEffect" fill="hold" presetClass="entr" presetID="23" presetSubtype="288">
                                  <p:stCondLst>
                                    <p:cond delay="0"/>
                                  </p:stCondLst>
                                  <p:childTnLst>
                                    <p:set>
                                      <p:cBhvr>
                                        <p:cTn id="112" dur="1" fill="hold">
                                          <p:stCondLst>
                                            <p:cond delay="0"/>
                                          </p:stCondLst>
                                        </p:cTn>
                                        <p:tgtEl>
                                          <p:spTgt spid="662"/>
                                        </p:tgtEl>
                                        <p:attrNameLst>
                                          <p:attrName>style.visibility</p:attrName>
                                        </p:attrNameLst>
                                      </p:cBhvr>
                                      <p:to>
                                        <p:strVal val="visible"/>
                                      </p:to>
                                    </p:set>
                                    <p:anim calcmode="lin" valueType="num">
                                      <p:cBhvr additive="repl">
                                        <p:cTn id="113" dur="500" fill="hold"/>
                                        <p:tgtEl>
                                          <p:spTgt spid="662"/>
                                        </p:tgtEl>
                                        <p:attrNameLst>
                                          <p:attrName/>
                                        </p:attrNameLst>
                                      </p:cBhvr>
                                      <p:tavLst>
                                        <p:tav tm="0">
                                          <p:val>
                                            <p:strVal val="4/3*#ppt_w"/>
                                          </p:val>
                                        </p:tav>
                                        <p:tav tm="100000">
                                          <p:val>
                                            <p:strVal val="#ppt_w"/>
                                          </p:val>
                                        </p:tav>
                                      </p:tavLst>
                                    </p:anim>
                                    <p:anim calcmode="lin" valueType="num">
                                      <p:cBhvr additive="repl">
                                        <p:cTn id="114" dur="500" fill="hold"/>
                                        <p:tgtEl>
                                          <p:spTgt spid="662"/>
                                        </p:tgtEl>
                                        <p:attrNameLst>
                                          <p:attrName/>
                                        </p:attrNameLst>
                                      </p:cBhvr>
                                      <p:tavLst>
                                        <p:tav tm="0">
                                          <p:val>
                                            <p:strVal val="4/3*#ppt_h"/>
                                          </p:val>
                                        </p:tav>
                                        <p:tav tm="100000">
                                          <p:val>
                                            <p:strVal val="#ppt_h"/>
                                          </p:val>
                                        </p:tav>
                                      </p:tavLst>
                                    </p:anim>
                                  </p:childTnLst>
                                </p:cTn>
                              </p:par>
                            </p:childTnLst>
                          </p:cTn>
                        </p:par>
                        <p:par>
                          <p:cTn id="115" nodeType="afterEffect" fill="hold">
                            <p:stCondLst>
                              <p:cond delay="500"/>
                            </p:stCondLst>
                            <p:childTnLst>
                              <p:par>
                                <p:cTn id="116" nodeType="afterEffect" fill="hold" presetClass="entr" presetID="22" presetSubtype="8">
                                  <p:stCondLst>
                                    <p:cond delay="0"/>
                                  </p:stCondLst>
                                  <p:childTnLst>
                                    <p:set>
                                      <p:cBhvr>
                                        <p:cTn id="117" dur="1" fill="hold">
                                          <p:stCondLst>
                                            <p:cond delay="0"/>
                                          </p:stCondLst>
                                        </p:cTn>
                                        <p:tgtEl>
                                          <p:spTgt spid="668"/>
                                        </p:tgtEl>
                                        <p:attrNameLst>
                                          <p:attrName>style.visibility</p:attrName>
                                        </p:attrNameLst>
                                      </p:cBhvr>
                                      <p:to>
                                        <p:strVal val="visible"/>
                                      </p:to>
                                    </p:set>
                                    <p:animEffect filter="wipe(left)" transition="in">
                                      <p:cBhvr additive="repl">
                                        <p:cTn id="118" dur="500"/>
                                        <p:tgtEl>
                                          <p:spTgt spid="66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8"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A considérer lorsqu'on construit une application distribuée</a:t>
            </a:r>
            <a:endParaRPr/>
          </a:p>
        </p:txBody>
      </p:sp>
      <p:sp>
        <p:nvSpPr>
          <p:cNvPr id="189" name="TextShape 2"/>
          <p:cNvSpPr txBox="1"/>
          <p:nvPr/>
        </p:nvSpPr>
        <p:spPr>
          <a:xfrm>
            <a:off x="685800" y="1196640"/>
            <a:ext cx="8000640" cy="5256360"/>
          </a:xfrm>
          <a:prstGeom prst="rect">
            <a:avLst/>
          </a:prstGeom>
        </p:spPr>
        <p:txBody>
          <a:bodyPr lIns="90000" rIns="90000" tIns="45000" bIns="45000"/>
          <a:p>
            <a:pPr>
              <a:lnSpc>
                <a:spcPct val="90000"/>
              </a:lnSpc>
              <a:buSzPct val="76000"/>
              <a:buFont typeface="Wingdings 3" charset="2"/>
              <a:buChar char=""/>
            </a:pPr>
            <a:r>
              <a:rPr lang="en-US">
                <a:solidFill>
                  <a:srgbClr val="000000"/>
                </a:solidFill>
                <a:latin typeface="Gill Sans MT"/>
              </a:rPr>
              <a:t>Protocoles d'accès distants (CORBA, RMI, IIOP…)</a:t>
            </a:r>
            <a:endParaRPr/>
          </a:p>
          <a:p>
            <a:pPr>
              <a:lnSpc>
                <a:spcPct val="90000"/>
              </a:lnSpc>
              <a:buSzPct val="76000"/>
              <a:buFont typeface="Wingdings 3" charset="2"/>
              <a:buChar char=""/>
            </a:pPr>
            <a:r>
              <a:rPr lang="en-US">
                <a:solidFill>
                  <a:srgbClr val="000000"/>
                </a:solidFill>
                <a:latin typeface="Gill Sans MT"/>
              </a:rPr>
              <a:t>Gestion de la charge,</a:t>
            </a:r>
            <a:endParaRPr/>
          </a:p>
          <a:p>
            <a:pPr>
              <a:lnSpc>
                <a:spcPct val="90000"/>
              </a:lnSpc>
              <a:buSzPct val="76000"/>
              <a:buFont typeface="Wingdings 3" charset="2"/>
              <a:buChar char=""/>
            </a:pPr>
            <a:r>
              <a:rPr lang="en-US">
                <a:solidFill>
                  <a:srgbClr val="000000"/>
                </a:solidFill>
                <a:latin typeface="Gill Sans MT"/>
              </a:rPr>
              <a:t>Gestion des pannes,</a:t>
            </a:r>
            <a:endParaRPr/>
          </a:p>
          <a:p>
            <a:pPr>
              <a:lnSpc>
                <a:spcPct val="90000"/>
              </a:lnSpc>
              <a:buSzPct val="76000"/>
              <a:buFont typeface="Wingdings 3" charset="2"/>
              <a:buChar char=""/>
            </a:pPr>
            <a:r>
              <a:rPr lang="en-US">
                <a:solidFill>
                  <a:srgbClr val="000000"/>
                </a:solidFill>
                <a:latin typeface="Gill Sans MT"/>
              </a:rPr>
              <a:t>Persistence, intégration au back-end,</a:t>
            </a:r>
            <a:endParaRPr/>
          </a:p>
          <a:p>
            <a:pPr>
              <a:lnSpc>
                <a:spcPct val="90000"/>
              </a:lnSpc>
              <a:buSzPct val="76000"/>
              <a:buFont typeface="Wingdings 3" charset="2"/>
              <a:buChar char=""/>
            </a:pPr>
            <a:r>
              <a:rPr lang="en-US">
                <a:solidFill>
                  <a:srgbClr val="000000"/>
                </a:solidFill>
                <a:latin typeface="Gill Sans MT"/>
              </a:rPr>
              <a:t>Gestion des transactions,</a:t>
            </a:r>
            <a:endParaRPr/>
          </a:p>
          <a:p>
            <a:pPr>
              <a:lnSpc>
                <a:spcPct val="90000"/>
              </a:lnSpc>
              <a:buSzPct val="76000"/>
              <a:buFont typeface="Wingdings 3" charset="2"/>
              <a:buChar char=""/>
            </a:pPr>
            <a:r>
              <a:rPr lang="en-US">
                <a:solidFill>
                  <a:srgbClr val="000000"/>
                </a:solidFill>
                <a:latin typeface="Gill Sans MT"/>
              </a:rPr>
              <a:t>Clustering,</a:t>
            </a:r>
            <a:endParaRPr/>
          </a:p>
          <a:p>
            <a:pPr>
              <a:lnSpc>
                <a:spcPct val="90000"/>
              </a:lnSpc>
              <a:buSzPct val="76000"/>
              <a:buFont typeface="Wingdings 3" charset="2"/>
              <a:buChar char=""/>
            </a:pPr>
            <a:r>
              <a:rPr lang="en-US">
                <a:solidFill>
                  <a:srgbClr val="000000"/>
                </a:solidFill>
                <a:latin typeface="Gill Sans MT"/>
              </a:rPr>
              <a:t>Redéploiement à chaud,</a:t>
            </a:r>
            <a:endParaRPr/>
          </a:p>
          <a:p>
            <a:pPr>
              <a:lnSpc>
                <a:spcPct val="90000"/>
              </a:lnSpc>
              <a:buSzPct val="76000"/>
              <a:buFont typeface="Wingdings 3" charset="2"/>
              <a:buChar char=""/>
            </a:pPr>
            <a:r>
              <a:rPr lang="en-US">
                <a:solidFill>
                  <a:srgbClr val="000000"/>
                </a:solidFill>
                <a:latin typeface="Gill Sans MT"/>
              </a:rPr>
              <a:t>Arrêt de serveurs sans interrompre l'application,</a:t>
            </a:r>
            <a:endParaRPr/>
          </a:p>
          <a:p>
            <a:pPr>
              <a:lnSpc>
                <a:spcPct val="90000"/>
              </a:lnSpc>
              <a:buSzPct val="76000"/>
              <a:buFont typeface="Wingdings 3" charset="2"/>
              <a:buChar char=""/>
            </a:pPr>
            <a:r>
              <a:rPr lang="en-US">
                <a:solidFill>
                  <a:srgbClr val="000000"/>
                </a:solidFill>
                <a:latin typeface="Gill Sans MT"/>
              </a:rPr>
              <a:t>Gestion des traces, règlages (tuning and auditing),</a:t>
            </a:r>
            <a:endParaRPr/>
          </a:p>
          <a:p>
            <a:pPr>
              <a:lnSpc>
                <a:spcPct val="90000"/>
              </a:lnSpc>
              <a:buSzPct val="76000"/>
              <a:buFont typeface="Wingdings 3" charset="2"/>
              <a:buChar char=""/>
            </a:pPr>
            <a:r>
              <a:rPr lang="en-US">
                <a:solidFill>
                  <a:srgbClr val="000000"/>
                </a:solidFill>
                <a:latin typeface="Gill Sans MT"/>
              </a:rPr>
              <a:t>Programmation multithread</a:t>
            </a:r>
            <a:endParaRPr/>
          </a:p>
          <a:p>
            <a:pPr>
              <a:lnSpc>
                <a:spcPct val="90000"/>
              </a:lnSpc>
              <a:buSzPct val="76000"/>
              <a:buFont typeface="Wingdings 3" charset="2"/>
              <a:buChar char=""/>
            </a:pPr>
            <a:r>
              <a:rPr lang="en-US">
                <a:solidFill>
                  <a:srgbClr val="000000"/>
                </a:solidFill>
                <a:latin typeface="Gill Sans MT"/>
              </a:rPr>
              <a:t>Securité, performances, </a:t>
            </a:r>
            <a:endParaRPr/>
          </a:p>
          <a:p>
            <a:pPr>
              <a:lnSpc>
                <a:spcPct val="90000"/>
              </a:lnSpc>
              <a:buSzPct val="76000"/>
              <a:buFont typeface="Wingdings 3" charset="2"/>
              <a:buChar char=""/>
            </a:pPr>
            <a:r>
              <a:rPr lang="en-US">
                <a:solidFill>
                  <a:srgbClr val="000000"/>
                </a:solidFill>
                <a:latin typeface="Gill Sans MT"/>
              </a:rPr>
              <a:t>Gestion des ressources (Resource pooling),</a:t>
            </a:r>
            <a:endParaRPr/>
          </a:p>
          <a:p>
            <a:pPr>
              <a:lnSpc>
                <a:spcPct val="90000"/>
              </a:lnSpc>
              <a:buSzPct val="76000"/>
              <a:buFont typeface="Wingdings 3" charset="2"/>
              <a:buChar char=""/>
            </a:pPr>
            <a:r>
              <a:rPr lang="en-US">
                <a:solidFill>
                  <a:srgbClr val="000000"/>
                </a:solidFill>
                <a:latin typeface="Gill Sans MT"/>
              </a:rPr>
              <a:t>…</a:t>
            </a:r>
            <a:endParaRPr/>
          </a:p>
        </p:txBody>
      </p:sp>
      <p:sp>
        <p:nvSpPr>
          <p:cNvPr id="190" name="TextShape 3"/>
          <p:cNvSpPr txBox="1"/>
          <p:nvPr/>
        </p:nvSpPr>
        <p:spPr>
          <a:xfrm>
            <a:off x="612720" y="6356520"/>
            <a:ext cx="1980720" cy="365400"/>
          </a:xfrm>
          <a:prstGeom prst="rect">
            <a:avLst/>
          </a:prstGeom>
        </p:spPr>
        <p:txBody>
          <a:bodyPr lIns="90000" rIns="90000" tIns="45000" bIns="45000"/>
          <a:p>
            <a:pPr>
              <a:lnSpc>
                <a:spcPct val="100000"/>
              </a:lnSpc>
            </a:pPr>
            <a:fld id="{46E4A4E2-E3B3-430B-8D74-F3D9170FFE71}" type="slidenum">
              <a:rPr lang="fr-FR" sz="1400">
                <a:solidFill>
                  <a:srgbClr val="464653"/>
                </a:solidFill>
                <a:latin typeface="Arial"/>
              </a:rPr>
              <a:t>&lt;numéro&gt;</a:t>
            </a:fld>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73"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Interfaces</a:t>
            </a:r>
            <a:endParaRPr/>
          </a:p>
        </p:txBody>
      </p:sp>
      <p:sp>
        <p:nvSpPr>
          <p:cNvPr id="674"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Pour chaque EJB session, le développeur doit fournir une (ou 2) interface qui indique les méthodes de l’EJB que les clients de l’EJB pourront appeler</a:t>
            </a:r>
            <a:endParaRPr/>
          </a:p>
          <a:p>
            <a:pPr>
              <a:lnSpc>
                <a:spcPct val="100000"/>
              </a:lnSpc>
              <a:buSzPct val="76000"/>
              <a:buFont typeface="Wingdings 3" charset="2"/>
              <a:buChar char=""/>
            </a:pPr>
            <a:r>
              <a:rPr lang="en-US" sz="2600">
                <a:solidFill>
                  <a:srgbClr val="000000"/>
                </a:solidFill>
                <a:latin typeface="Gill Sans MT"/>
              </a:rPr>
              <a:t>Les autres méthodes de l’EJB servent au bon fonctionnement de l’EJB</a:t>
            </a:r>
            <a:endParaRPr/>
          </a:p>
          <a:p>
            <a:pPr>
              <a:lnSpc>
                <a:spcPct val="100000"/>
              </a:lnSpc>
              <a:buSzPct val="76000"/>
              <a:buFont typeface="Wingdings 3" charset="2"/>
              <a:buChar char=""/>
            </a:pPr>
            <a:r>
              <a:rPr lang="en-US" sz="2600">
                <a:solidFill>
                  <a:srgbClr val="000000"/>
                </a:solidFill>
                <a:latin typeface="Gill Sans MT"/>
              </a:rPr>
              <a:t>Un EJB session peut avoir une interface locale et une interface distante</a:t>
            </a:r>
            <a:endParaRPr/>
          </a:p>
        </p:txBody>
      </p:sp>
      <p:sp>
        <p:nvSpPr>
          <p:cNvPr id="675" name="TextShape 3"/>
          <p:cNvSpPr txBox="1"/>
          <p:nvPr/>
        </p:nvSpPr>
        <p:spPr>
          <a:xfrm>
            <a:off x="612720" y="6356520"/>
            <a:ext cx="1980720" cy="365400"/>
          </a:xfrm>
          <a:prstGeom prst="rect">
            <a:avLst/>
          </a:prstGeom>
        </p:spPr>
        <p:txBody>
          <a:bodyPr lIns="90000" rIns="90000" tIns="45000" bIns="45000"/>
          <a:p>
            <a:pPr>
              <a:lnSpc>
                <a:spcPct val="100000"/>
              </a:lnSpc>
            </a:pPr>
            <a:fld id="{53CBD6C8-4D5D-45DB-86CE-D377EC9FF94A}" type="slidenum">
              <a:rPr lang="fr-FR" sz="1400">
                <a:solidFill>
                  <a:srgbClr val="464653"/>
                </a:solidFill>
                <a:latin typeface="Arial"/>
              </a:rPr>
              <a:t>&lt;numéro&gt;</a:t>
            </a:fld>
            <a:endParaRPr/>
          </a:p>
        </p:txBody>
      </p:sp>
    </p:spTree>
  </p:cSld>
  <p:timing>
    <p:tnLst>
      <p:par>
        <p:cTn id="119" dur="indefinite" restart="never" nodeType="tmRoot">
          <p:childTnLst>
            <p:seq>
              <p:cTn id="120" nodeType="mainSeq"/>
              <p:prevCondLst>
                <p:cond delay="0" evt="onPrev">
                  <p:tgtEl>
                    <p:sldTgt/>
                  </p:tgtEl>
                </p:cond>
              </p:prevCondLst>
              <p:nextCondLst>
                <p:cond delay="0" evt="onNext">
                  <p:tgtEl>
                    <p:sldTgt/>
                  </p:tgtEl>
                </p:cond>
              </p:nextCondLst>
            </p:seq>
          </p:childTnLst>
        </p:cTn>
      </p:par>
    </p:tnLst>
  </p:timing>
</p:sld>
</file>

<file path=ppt/slides/slide4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76"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Interface locale</a:t>
            </a:r>
            <a:endParaRPr/>
          </a:p>
        </p:txBody>
      </p:sp>
      <p:sp>
        <p:nvSpPr>
          <p:cNvPr id="677"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Si l’EJB n’a qu’une seule interface locale, il ne peut être utilisé que par les classes qui sont dans le même container</a:t>
            </a:r>
            <a:endParaRPr/>
          </a:p>
          <a:p>
            <a:pPr>
              <a:lnSpc>
                <a:spcPct val="100000"/>
              </a:lnSpc>
              <a:buSzPct val="76000"/>
              <a:buFont typeface="Wingdings 3" charset="2"/>
              <a:buChar char=""/>
            </a:pPr>
            <a:r>
              <a:rPr lang="en-US" sz="2600">
                <a:solidFill>
                  <a:srgbClr val="000000"/>
                </a:solidFill>
                <a:latin typeface="Gill Sans MT"/>
              </a:rPr>
              <a:t>Le développeur </a:t>
            </a:r>
            <a:r>
              <a:rPr b="1" lang="en-US" sz="2600">
                <a:solidFill>
                  <a:srgbClr val="000000"/>
                </a:solidFill>
                <a:latin typeface="Gill Sans MT"/>
              </a:rPr>
              <a:t>peut ne fournir aucune interface </a:t>
            </a:r>
            <a:r>
              <a:rPr lang="en-US" sz="2600">
                <a:solidFill>
                  <a:srgbClr val="000000"/>
                </a:solidFill>
                <a:latin typeface="Gill Sans MT"/>
              </a:rPr>
              <a:t>; en ce cas, une interface </a:t>
            </a:r>
            <a:r>
              <a:rPr b="1" lang="en-US" sz="2600">
                <a:solidFill>
                  <a:srgbClr val="000000"/>
                </a:solidFill>
                <a:latin typeface="Gill Sans MT"/>
              </a:rPr>
              <a:t>locale</a:t>
            </a:r>
            <a:r>
              <a:rPr lang="en-US" sz="2600">
                <a:solidFill>
                  <a:srgbClr val="000000"/>
                </a:solidFill>
                <a:latin typeface="Gill Sans MT"/>
              </a:rPr>
              <a:t> est automatiquement créée, qui contient toutes les méthodes publiques de l’EJB</a:t>
            </a:r>
            <a:endParaRPr/>
          </a:p>
        </p:txBody>
      </p:sp>
      <p:sp>
        <p:nvSpPr>
          <p:cNvPr id="678" name="TextShape 3"/>
          <p:cNvSpPr txBox="1"/>
          <p:nvPr/>
        </p:nvSpPr>
        <p:spPr>
          <a:xfrm>
            <a:off x="612720" y="6356520"/>
            <a:ext cx="1980720" cy="365400"/>
          </a:xfrm>
          <a:prstGeom prst="rect">
            <a:avLst/>
          </a:prstGeom>
        </p:spPr>
        <p:txBody>
          <a:bodyPr lIns="90000" rIns="90000" tIns="45000" bIns="45000"/>
          <a:p>
            <a:pPr>
              <a:lnSpc>
                <a:spcPct val="100000"/>
              </a:lnSpc>
            </a:pPr>
            <a:fld id="{FA7CAA77-9CD0-44C3-B951-C5A5DC9C686B}" type="slidenum">
              <a:rPr lang="fr-FR" sz="1400">
                <a:solidFill>
                  <a:srgbClr val="464653"/>
                </a:solidFill>
                <a:latin typeface="Arial"/>
              </a:rPr>
              <a:t>&lt;numéro&gt;</a:t>
            </a:fld>
            <a:endParaRPr/>
          </a:p>
        </p:txBody>
      </p:sp>
    </p:spTree>
  </p:cSld>
  <p:timing>
    <p:tnLst>
      <p:par>
        <p:cTn id="121" dur="indefinite" restart="never" nodeType="tmRoot">
          <p:childTnLst>
            <p:seq>
              <p:cTn id="122" nodeType="mainSeq"/>
              <p:prevCondLst>
                <p:cond delay="0" evt="onPrev">
                  <p:tgtEl>
                    <p:sldTgt/>
                  </p:tgtEl>
                </p:cond>
              </p:prevCondLst>
              <p:nextCondLst>
                <p:cond delay="0" evt="onNext">
                  <p:tgtEl>
                    <p:sldTgt/>
                  </p:tgtEl>
                </p:cond>
              </p:nextCondLst>
            </p:seq>
          </p:childTnLst>
        </p:cTn>
      </p:par>
    </p:tnLst>
  </p:timing>
</p:sld>
</file>

<file path=ppt/slides/slide4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79"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Interface distante</a:t>
            </a:r>
            <a:endParaRPr/>
          </a:p>
        </p:txBody>
      </p:sp>
      <p:sp>
        <p:nvSpPr>
          <p:cNvPr id="680"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Indispensable si l’EJB peut être utilisé par des classes qui ne sont pas dans le même container (application distribuée)</a:t>
            </a:r>
            <a:endParaRPr/>
          </a:p>
          <a:p>
            <a:pPr>
              <a:lnSpc>
                <a:spcPct val="100000"/>
              </a:lnSpc>
              <a:buSzPct val="76000"/>
              <a:buFont typeface="Wingdings 3" charset="2"/>
              <a:buChar char=""/>
            </a:pPr>
            <a:r>
              <a:rPr lang="en-US" sz="2600">
                <a:solidFill>
                  <a:srgbClr val="000000"/>
                </a:solidFill>
                <a:latin typeface="Gill Sans MT"/>
              </a:rPr>
              <a:t>Pour manipuler un EJB à travers une interface locale, le serveur d’application utilisera RMI-IIOP, ce qui implique</a:t>
            </a:r>
            <a:endParaRPr/>
          </a:p>
          <a:p>
            <a:pPr lvl="1">
              <a:lnSpc>
                <a:spcPct val="100000"/>
              </a:lnSpc>
              <a:buSzPct val="76000"/>
              <a:buFont typeface="Wingdings 3" charset="2"/>
              <a:buChar char=""/>
            </a:pPr>
            <a:r>
              <a:rPr lang="en-US" sz="2300">
                <a:solidFill>
                  <a:srgbClr val="464653"/>
                </a:solidFill>
                <a:latin typeface="Gill Sans MT"/>
              </a:rPr>
              <a:t>des performances moins bonnes</a:t>
            </a:r>
            <a:endParaRPr/>
          </a:p>
          <a:p>
            <a:pPr lvl="1">
              <a:lnSpc>
                <a:spcPct val="100000"/>
              </a:lnSpc>
              <a:buSzPct val="76000"/>
              <a:buFont typeface="Wingdings 3" charset="2"/>
              <a:buChar char=""/>
            </a:pPr>
            <a:r>
              <a:rPr lang="en-US" sz="2300">
                <a:solidFill>
                  <a:srgbClr val="464653"/>
                </a:solidFill>
                <a:latin typeface="Gill Sans MT"/>
              </a:rPr>
              <a:t>les paramètres et les valeurs de retour sont transmis par recopie des valeurs (références pour un appel local)</a:t>
            </a:r>
            <a:endParaRPr/>
          </a:p>
        </p:txBody>
      </p:sp>
      <p:sp>
        <p:nvSpPr>
          <p:cNvPr id="681" name="TextShape 3"/>
          <p:cNvSpPr txBox="1"/>
          <p:nvPr/>
        </p:nvSpPr>
        <p:spPr>
          <a:xfrm>
            <a:off x="612720" y="6356520"/>
            <a:ext cx="1980720" cy="365400"/>
          </a:xfrm>
          <a:prstGeom prst="rect">
            <a:avLst/>
          </a:prstGeom>
        </p:spPr>
        <p:txBody>
          <a:bodyPr lIns="90000" rIns="90000" tIns="45000" bIns="45000"/>
          <a:p>
            <a:pPr>
              <a:lnSpc>
                <a:spcPct val="100000"/>
              </a:lnSpc>
            </a:pPr>
            <a:fld id="{5A1CA432-1397-4428-B727-2E5E57010391}" type="slidenum">
              <a:rPr lang="fr-FR" sz="1400">
                <a:solidFill>
                  <a:srgbClr val="464653"/>
                </a:solidFill>
                <a:latin typeface="Arial"/>
              </a:rPr>
              <a:t>&lt;numéro&gt;</a:t>
            </a:fld>
            <a:endParaRPr/>
          </a:p>
        </p:txBody>
      </p:sp>
    </p:spTree>
  </p:cSld>
  <p:timing>
    <p:tnLst>
      <p:par>
        <p:cTn id="123" dur="indefinite" restart="never" nodeType="tmRoot">
          <p:childTnLst>
            <p:seq>
              <p:cTn id="124" nodeType="mainSeq"/>
              <p:prevCondLst>
                <p:cond delay="0" evt="onPrev">
                  <p:tgtEl>
                    <p:sldTgt/>
                  </p:tgtEl>
                </p:cond>
              </p:prevCondLst>
              <p:nextCondLst>
                <p:cond delay="0" evt="onNext">
                  <p:tgtEl>
                    <p:sldTgt/>
                  </p:tgtEl>
                </p:cond>
              </p:nextCondLst>
            </p:seq>
          </p:childTnLst>
        </p:cTn>
      </p:par>
    </p:tnLst>
  </p:timing>
</p:sld>
</file>

<file path=ppt/slides/slide4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82"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Avec les interfaces distantes</a:t>
            </a:r>
            <a:endParaRPr/>
          </a:p>
        </p:txBody>
      </p:sp>
      <p:sp>
        <p:nvSpPr>
          <p:cNvPr id="683"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Problème : la création de bean et l'appel de méthode distante coûtent cher !</a:t>
            </a:r>
            <a:endParaRPr/>
          </a:p>
        </p:txBody>
      </p:sp>
      <p:pic>
        <p:nvPicPr>
          <p:cNvPr id="684" name="Picture 4" descr=""/>
          <p:cNvPicPr/>
          <p:nvPr/>
        </p:nvPicPr>
        <p:blipFill>
          <a:blip r:embed="rId1"/>
          <a:stretch>
            <a:fillRect/>
          </a:stretch>
        </p:blipFill>
        <p:spPr>
          <a:xfrm>
            <a:off x="1600200" y="2438280"/>
            <a:ext cx="5790960" cy="4419360"/>
          </a:xfrm>
          <a:prstGeom prst="rect">
            <a:avLst/>
          </a:prstGeom>
          <a:ln>
            <a:noFill/>
          </a:ln>
        </p:spPr>
      </p:pic>
      <p:sp>
        <p:nvSpPr>
          <p:cNvPr id="685" name="TextShape 3"/>
          <p:cNvSpPr txBox="1"/>
          <p:nvPr/>
        </p:nvSpPr>
        <p:spPr>
          <a:xfrm>
            <a:off x="612720" y="6356520"/>
            <a:ext cx="1980720" cy="365400"/>
          </a:xfrm>
          <a:prstGeom prst="rect">
            <a:avLst/>
          </a:prstGeom>
        </p:spPr>
        <p:txBody>
          <a:bodyPr lIns="90000" rIns="90000" tIns="45000" bIns="45000"/>
          <a:p>
            <a:pPr>
              <a:lnSpc>
                <a:spcPct val="100000"/>
              </a:lnSpc>
            </a:pPr>
            <a:fld id="{1569A1DE-D77A-45B0-A7C6-9E624AD5CC28}" type="slidenum">
              <a:rPr lang="fr-FR" sz="1400">
                <a:solidFill>
                  <a:srgbClr val="464653"/>
                </a:solidFill>
                <a:latin typeface="Arial"/>
              </a:rPr>
              <a:t>&lt;numéro&gt;</a:t>
            </a:fld>
            <a:endParaRPr/>
          </a:p>
        </p:txBody>
      </p:sp>
    </p:spTree>
  </p:cSld>
  <p:timing>
    <p:tnLst>
      <p:par>
        <p:cTn id="125" dur="indefinite" restart="never" nodeType="tmRoot">
          <p:childTnLst>
            <p:seq>
              <p:cTn id="126" nodeType="mainSeq"/>
              <p:prevCondLst>
                <p:cond delay="0" evt="onPrev">
                  <p:tgtEl>
                    <p:sldTgt/>
                  </p:tgtEl>
                </p:cond>
              </p:prevCondLst>
              <p:nextCondLst>
                <p:cond delay="0" evt="onNext">
                  <p:tgtEl>
                    <p:sldTgt/>
                  </p:tgtEl>
                </p:cond>
              </p:nextCondLst>
            </p:seq>
          </p:childTnLst>
        </p:cTn>
      </p:par>
    </p:tnLst>
  </p:timing>
</p:sld>
</file>

<file path=ppt/slides/slide4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86"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Avec les interfaces distantes</a:t>
            </a:r>
            <a:endParaRPr/>
          </a:p>
        </p:txBody>
      </p:sp>
      <p:sp>
        <p:nvSpPr>
          <p:cNvPr id="687"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Problème : la création de bean et l'appel de méthode distante coûtent cher !</a:t>
            </a:r>
            <a:endParaRPr/>
          </a:p>
        </p:txBody>
      </p:sp>
      <p:pic>
        <p:nvPicPr>
          <p:cNvPr id="688" name="Picture 4" descr=""/>
          <p:cNvPicPr/>
          <p:nvPr/>
        </p:nvPicPr>
        <p:blipFill>
          <a:blip r:embed="rId1"/>
          <a:stretch>
            <a:fillRect/>
          </a:stretch>
        </p:blipFill>
        <p:spPr>
          <a:xfrm>
            <a:off x="1600200" y="2438280"/>
            <a:ext cx="5790960" cy="4419360"/>
          </a:xfrm>
          <a:prstGeom prst="rect">
            <a:avLst/>
          </a:prstGeom>
          <a:ln>
            <a:noFill/>
          </a:ln>
        </p:spPr>
      </p:pic>
      <p:sp>
        <p:nvSpPr>
          <p:cNvPr id="689" name="TextShape 3"/>
          <p:cNvSpPr txBox="1"/>
          <p:nvPr/>
        </p:nvSpPr>
        <p:spPr>
          <a:xfrm>
            <a:off x="612720" y="6356520"/>
            <a:ext cx="1980720" cy="365400"/>
          </a:xfrm>
          <a:prstGeom prst="rect">
            <a:avLst/>
          </a:prstGeom>
        </p:spPr>
        <p:txBody>
          <a:bodyPr lIns="90000" rIns="90000" tIns="45000" bIns="45000"/>
          <a:p>
            <a:pPr>
              <a:lnSpc>
                <a:spcPct val="100000"/>
              </a:lnSpc>
            </a:pPr>
            <a:fld id="{DA56C0B8-3FAD-41DC-B4FB-131FA74C3D11}" type="slidenum">
              <a:rPr lang="fr-FR" sz="1400">
                <a:solidFill>
                  <a:srgbClr val="464653"/>
                </a:solidFill>
                <a:latin typeface="Arial"/>
              </a:rPr>
              <a:t>&lt;numéro&gt;</a:t>
            </a:fld>
            <a:endParaRPr/>
          </a:p>
        </p:txBody>
      </p:sp>
      <p:sp>
        <p:nvSpPr>
          <p:cNvPr id="690" name="CustomShape 4"/>
          <p:cNvSpPr/>
          <p:nvPr/>
        </p:nvSpPr>
        <p:spPr>
          <a:xfrm>
            <a:off x="539640" y="404640"/>
            <a:ext cx="6840360" cy="1656000"/>
          </a:xfrm>
          <a:prstGeom prst="rect">
            <a:avLst/>
          </a:prstGeom>
          <a:gradFill>
            <a:gsLst>
              <a:gs pos="0">
                <a:srgbClr val="c9cde1"/>
              </a:gs>
              <a:gs pos="50000">
                <a:srgbClr val="b1b7d7"/>
              </a:gs>
              <a:gs pos="100000">
                <a:srgbClr val="c9cde1"/>
              </a:gs>
            </a:gsLst>
            <a:lin ang="948000"/>
          </a:gradFill>
          <a:ln w="9360">
            <a:solidFill>
              <a:srgbClr val="727ca3"/>
            </a:solidFill>
            <a:round/>
          </a:ln>
        </p:spPr>
        <p:txBody>
          <a:bodyPr lIns="90000" rIns="90000" tIns="45000" bIns="45000"/>
          <a:p>
            <a:pPr lvl="1">
              <a:lnSpc>
                <a:spcPct val="90000"/>
              </a:lnSpc>
              <a:buFont typeface="Wingdings" charset="2"/>
              <a:buAutoNum type="arabicPeriod"/>
            </a:pPr>
            <a:r>
              <a:rPr lang="fr-FR" sz="2000">
                <a:solidFill>
                  <a:srgbClr val="000000"/>
                </a:solidFill>
                <a:latin typeface="Gill Sans MT"/>
              </a:rPr>
              <a:t>Le client appelle un </a:t>
            </a:r>
            <a:r>
              <a:rPr i="1" lang="fr-FR" sz="2000">
                <a:solidFill>
                  <a:srgbClr val="000000"/>
                </a:solidFill>
                <a:latin typeface="Gill Sans MT"/>
              </a:rPr>
              <a:t>stub (souche)</a:t>
            </a:r>
            <a:r>
              <a:rPr lang="fr-FR" sz="2000">
                <a:solidFill>
                  <a:srgbClr val="000000"/>
                </a:solidFill>
                <a:latin typeface="Gill Sans MT"/>
              </a:rPr>
              <a:t>,</a:t>
            </a:r>
            <a:endParaRPr/>
          </a:p>
          <a:p>
            <a:pPr lvl="1">
              <a:lnSpc>
                <a:spcPct val="90000"/>
              </a:lnSpc>
              <a:buFont typeface="Wingdings" charset="2"/>
              <a:buAutoNum type="arabicPeriod"/>
            </a:pPr>
            <a:r>
              <a:rPr lang="fr-FR" sz="2000">
                <a:solidFill>
                  <a:srgbClr val="000000"/>
                </a:solidFill>
                <a:latin typeface="Gill Sans MT"/>
              </a:rPr>
              <a:t>Le </a:t>
            </a:r>
            <a:r>
              <a:rPr i="1" lang="fr-FR" sz="2000">
                <a:solidFill>
                  <a:srgbClr val="000000"/>
                </a:solidFill>
                <a:latin typeface="Gill Sans MT"/>
              </a:rPr>
              <a:t>stub</a:t>
            </a:r>
            <a:r>
              <a:rPr lang="fr-FR" sz="2000">
                <a:solidFill>
                  <a:srgbClr val="000000"/>
                </a:solidFill>
                <a:latin typeface="Gill Sans MT"/>
              </a:rPr>
              <a:t> encode les paramètres dans un format capable de voyager sur le réseau,</a:t>
            </a:r>
            <a:endParaRPr/>
          </a:p>
          <a:p>
            <a:pPr lvl="1">
              <a:lnSpc>
                <a:spcPct val="90000"/>
              </a:lnSpc>
              <a:buFont typeface="Wingdings" charset="2"/>
              <a:buAutoNum type="arabicPeriod"/>
            </a:pPr>
            <a:r>
              <a:rPr lang="fr-FR" sz="2000">
                <a:solidFill>
                  <a:srgbClr val="000000"/>
                </a:solidFill>
                <a:latin typeface="Gill Sans MT"/>
              </a:rPr>
              <a:t>Le </a:t>
            </a:r>
            <a:r>
              <a:rPr i="1" lang="fr-FR" sz="2000">
                <a:solidFill>
                  <a:srgbClr val="000000"/>
                </a:solidFill>
                <a:latin typeface="Gill Sans MT"/>
              </a:rPr>
              <a:t>stub</a:t>
            </a:r>
            <a:r>
              <a:rPr lang="fr-FR" sz="2000">
                <a:solidFill>
                  <a:srgbClr val="000000"/>
                </a:solidFill>
                <a:latin typeface="Gill Sans MT"/>
              </a:rPr>
              <a:t> ouvre une connexion sur le </a:t>
            </a:r>
            <a:r>
              <a:rPr i="1" lang="fr-FR" sz="2000">
                <a:solidFill>
                  <a:srgbClr val="000000"/>
                </a:solidFill>
                <a:latin typeface="Gill Sans MT"/>
              </a:rPr>
              <a:t>skeleton</a:t>
            </a:r>
            <a:r>
              <a:rPr lang="fr-FR" sz="2000">
                <a:solidFill>
                  <a:srgbClr val="000000"/>
                </a:solidFill>
                <a:latin typeface="Gill Sans MT"/>
              </a:rPr>
              <a:t> (squelette),</a:t>
            </a:r>
            <a:endParaRPr/>
          </a:p>
          <a:p>
            <a:pPr lvl="1">
              <a:lnSpc>
                <a:spcPct val="90000"/>
              </a:lnSpc>
              <a:buFont typeface="Wingdings" charset="2"/>
              <a:buAutoNum type="arabicPeriod"/>
            </a:pPr>
            <a:r>
              <a:rPr lang="fr-FR" sz="2000">
                <a:solidFill>
                  <a:srgbClr val="000000"/>
                </a:solidFill>
                <a:latin typeface="Gill Sans MT"/>
              </a:rPr>
              <a:t>Le </a:t>
            </a:r>
            <a:r>
              <a:rPr i="1" lang="fr-FR" sz="2000">
                <a:solidFill>
                  <a:srgbClr val="000000"/>
                </a:solidFill>
                <a:latin typeface="Gill Sans MT"/>
              </a:rPr>
              <a:t>skeleton</a:t>
            </a:r>
            <a:r>
              <a:rPr lang="fr-FR" sz="2000">
                <a:solidFill>
                  <a:srgbClr val="000000"/>
                </a:solidFill>
                <a:latin typeface="Gill Sans MT"/>
              </a:rPr>
              <a:t> décode les paramètres,</a:t>
            </a:r>
            <a:endParaRPr/>
          </a:p>
          <a:p>
            <a:pPr lvl="1">
              <a:lnSpc>
                <a:spcPct val="90000"/>
              </a:lnSpc>
              <a:buFont typeface="Wingdings" charset="2"/>
              <a:buAutoNum type="arabicPeriod"/>
            </a:pPr>
            <a:r>
              <a:rPr lang="fr-FR" sz="2000">
                <a:solidFill>
                  <a:srgbClr val="000000"/>
                </a:solidFill>
                <a:latin typeface="Gill Sans MT"/>
              </a:rPr>
              <a:t>Le </a:t>
            </a:r>
            <a:r>
              <a:rPr i="1" lang="fr-FR" sz="2000">
                <a:solidFill>
                  <a:srgbClr val="000000"/>
                </a:solidFill>
                <a:latin typeface="Gill Sans MT"/>
              </a:rPr>
              <a:t>skeleton</a:t>
            </a:r>
            <a:r>
              <a:rPr lang="fr-FR" sz="2000">
                <a:solidFill>
                  <a:srgbClr val="000000"/>
                </a:solidFill>
                <a:latin typeface="Gill Sans MT"/>
              </a:rPr>
              <a:t> appelle </a:t>
            </a:r>
            <a:r>
              <a:rPr i="1" lang="fr-FR" sz="2000">
                <a:solidFill>
                  <a:srgbClr val="000000"/>
                </a:solidFill>
                <a:latin typeface="Gill Sans MT"/>
              </a:rPr>
              <a:t>l'EJB Object</a:t>
            </a:r>
            <a:r>
              <a:rPr lang="fr-FR" sz="2000">
                <a:solidFill>
                  <a:srgbClr val="000000"/>
                </a:solidFill>
                <a:latin typeface="Gill Sans MT"/>
              </a:rPr>
              <a:t>,</a:t>
            </a:r>
            <a:endParaRPr/>
          </a:p>
          <a:p>
            <a:pPr lvl="1">
              <a:lnSpc>
                <a:spcPct val="90000"/>
              </a:lnSpc>
              <a:buFont typeface="Wingdings" charset="2"/>
              <a:buAutoNum type="arabicPeriod"/>
            </a:pPr>
            <a:r>
              <a:rPr i="1" lang="fr-FR" sz="2000">
                <a:solidFill>
                  <a:srgbClr val="000000"/>
                </a:solidFill>
                <a:latin typeface="Gill Sans MT"/>
              </a:rPr>
              <a:t>L'EJB Object</a:t>
            </a:r>
            <a:r>
              <a:rPr lang="fr-FR" sz="2000">
                <a:solidFill>
                  <a:srgbClr val="000000"/>
                </a:solidFill>
                <a:latin typeface="Gill Sans MT"/>
              </a:rPr>
              <a:t> effectue les appels </a:t>
            </a:r>
            <a:r>
              <a:rPr i="1" lang="fr-FR" sz="2000">
                <a:solidFill>
                  <a:srgbClr val="000000"/>
                </a:solidFill>
                <a:latin typeface="Gill Sans MT"/>
              </a:rPr>
              <a:t>middleware</a:t>
            </a:r>
            <a:r>
              <a:rPr lang="fr-FR" sz="2000">
                <a:solidFill>
                  <a:srgbClr val="000000"/>
                </a:solidFill>
                <a:latin typeface="Gill Sans MT"/>
              </a:rPr>
              <a:t>,</a:t>
            </a:r>
            <a:endParaRPr/>
          </a:p>
          <a:p>
            <a:pPr lvl="1">
              <a:lnSpc>
                <a:spcPct val="90000"/>
              </a:lnSpc>
              <a:buFont typeface="Wingdings" charset="2"/>
              <a:buAutoNum type="arabicPeriod"/>
            </a:pPr>
            <a:r>
              <a:rPr i="1" lang="fr-FR" sz="2000">
                <a:solidFill>
                  <a:srgbClr val="000000"/>
                </a:solidFill>
                <a:latin typeface="Gill Sans MT"/>
              </a:rPr>
              <a:t>L'EJB Object</a:t>
            </a:r>
            <a:r>
              <a:rPr lang="fr-FR" sz="2000">
                <a:solidFill>
                  <a:srgbClr val="000000"/>
                </a:solidFill>
                <a:latin typeface="Gill Sans MT"/>
              </a:rPr>
              <a:t> appelle la méthode du bean,</a:t>
            </a:r>
            <a:endParaRPr/>
          </a:p>
          <a:p>
            <a:pPr lvl="1">
              <a:lnSpc>
                <a:spcPct val="90000"/>
              </a:lnSpc>
              <a:buFont typeface="Wingdings" charset="2"/>
              <a:buAutoNum type="arabicPeriod"/>
            </a:pPr>
            <a:r>
              <a:rPr lang="fr-FR" sz="2000">
                <a:solidFill>
                  <a:srgbClr val="000000"/>
                </a:solidFill>
                <a:latin typeface="Gill Sans MT"/>
              </a:rPr>
              <a:t>Le Bean fait son travail,</a:t>
            </a:r>
            <a:endParaRPr/>
          </a:p>
          <a:p>
            <a:pPr lvl="1">
              <a:lnSpc>
                <a:spcPct val="90000"/>
              </a:lnSpc>
              <a:buFont typeface="Wingdings" charset="2"/>
              <a:buAutoNum type="arabicPeriod"/>
            </a:pPr>
            <a:r>
              <a:rPr lang="fr-FR" sz="2000">
                <a:solidFill>
                  <a:srgbClr val="000000"/>
                </a:solidFill>
                <a:latin typeface="Gill Sans MT"/>
              </a:rPr>
              <a:t>On fait le chemin inverse pour retourner la valeur de retour vers le client ! </a:t>
            </a:r>
            <a:endParaRPr/>
          </a:p>
          <a:p>
            <a:pPr lvl="1">
              <a:lnSpc>
                <a:spcPct val="90000"/>
              </a:lnSpc>
              <a:buFont typeface="Wingdings" charset="2"/>
              <a:buAutoNum type="arabicPeriod"/>
            </a:pPr>
            <a:r>
              <a:rPr lang="fr-FR" sz="2000">
                <a:solidFill>
                  <a:srgbClr val="000000"/>
                </a:solidFill>
                <a:latin typeface="Gill Sans MT"/>
              </a:rPr>
              <a:t>…</a:t>
            </a:r>
            <a:r>
              <a:rPr lang="fr-FR" sz="2000">
                <a:solidFill>
                  <a:srgbClr val="000000"/>
                </a:solidFill>
                <a:latin typeface="Gill Sans MT"/>
              </a:rPr>
              <a:t>Sans compter le chargement dynamique des classes nécessaires !</a:t>
            </a:r>
            <a:endParaRPr/>
          </a:p>
        </p:txBody>
      </p:sp>
    </p:spTree>
  </p:cSld>
  <p:timing>
    <p:tnLst>
      <p:par>
        <p:cTn id="127" dur="indefinite" restart="never" nodeType="tmRoot">
          <p:childTnLst>
            <p:seq>
              <p:cTn id="128" nodeType="mainSeq"/>
              <p:prevCondLst>
                <p:cond delay="0" evt="onPrev">
                  <p:tgtEl>
                    <p:sldTgt/>
                  </p:tgtEl>
                </p:cond>
              </p:prevCondLst>
              <p:nextCondLst>
                <p:cond delay="0" evt="onNext">
                  <p:tgtEl>
                    <p:sldTgt/>
                  </p:tgtEl>
                </p:cond>
              </p:nextCondLst>
            </p:seq>
          </p:childTnLst>
        </p:cTn>
      </p:par>
    </p:tnLst>
  </p:timing>
</p:sld>
</file>

<file path=ppt/slides/slide4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91"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Conclusion</a:t>
            </a:r>
            <a:endParaRPr/>
          </a:p>
        </p:txBody>
      </p:sp>
      <p:sp>
        <p:nvSpPr>
          <p:cNvPr id="692"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Favoriser les interfaces locales</a:t>
            </a:r>
            <a:endParaRPr/>
          </a:p>
          <a:p>
            <a:pPr>
              <a:lnSpc>
                <a:spcPct val="100000"/>
              </a:lnSpc>
              <a:buSzPct val="76000"/>
              <a:buFont typeface="Wingdings 3" charset="2"/>
              <a:buChar char=""/>
            </a:pPr>
            <a:r>
              <a:rPr lang="en-US" sz="2600">
                <a:solidFill>
                  <a:srgbClr val="000000"/>
                </a:solidFill>
                <a:latin typeface="Gill Sans MT"/>
              </a:rPr>
              <a:t>Ne jamais utiliser d’interfaces distantes si les EJBs et leurs clients sont dans le même container</a:t>
            </a:r>
            <a:endParaRPr/>
          </a:p>
        </p:txBody>
      </p:sp>
      <p:sp>
        <p:nvSpPr>
          <p:cNvPr id="693" name="TextShape 3"/>
          <p:cNvSpPr txBox="1"/>
          <p:nvPr/>
        </p:nvSpPr>
        <p:spPr>
          <a:xfrm>
            <a:off x="612720" y="6356520"/>
            <a:ext cx="1980720" cy="365400"/>
          </a:xfrm>
          <a:prstGeom prst="rect">
            <a:avLst/>
          </a:prstGeom>
        </p:spPr>
        <p:txBody>
          <a:bodyPr lIns="90000" rIns="90000" tIns="45000" bIns="45000"/>
          <a:p>
            <a:pPr>
              <a:lnSpc>
                <a:spcPct val="100000"/>
              </a:lnSpc>
            </a:pPr>
            <a:fld id="{B45E3AA0-3449-4EB1-B194-A05C9CDB1E72}" type="slidenum">
              <a:rPr lang="fr-FR" sz="1400">
                <a:solidFill>
                  <a:srgbClr val="464653"/>
                </a:solidFill>
                <a:latin typeface="Arial"/>
              </a:rPr>
              <a:t>&lt;numéro&gt;</a:t>
            </a:fld>
            <a:endParaRPr/>
          </a:p>
        </p:txBody>
      </p:sp>
    </p:spTree>
  </p:cSld>
  <p:timing>
    <p:tnLst>
      <p:par>
        <p:cTn id="129" dur="indefinite" restart="never" nodeType="tmRoot">
          <p:childTnLst>
            <p:seq>
              <p:cTn id="130" nodeType="mainSeq"/>
              <p:prevCondLst>
                <p:cond delay="0" evt="onPrev">
                  <p:tgtEl>
                    <p:sldTgt/>
                  </p:tgtEl>
                </p:cond>
              </p:prevCondLst>
              <p:nextCondLst>
                <p:cond delay="0" evt="onNext">
                  <p:tgtEl>
                    <p:sldTgt/>
                  </p:tgtEl>
                </p:cond>
              </p:nextCondLst>
            </p:seq>
          </p:childTnLst>
        </p:cTn>
      </p:par>
    </p:tnLst>
  </p:timing>
</p:sld>
</file>

<file path=ppt/slides/slide4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94" name="TextShape 1"/>
          <p:cNvSpPr txBox="1"/>
          <p:nvPr/>
        </p:nvSpPr>
        <p:spPr>
          <a:xfrm>
            <a:off x="1219320" y="2971800"/>
            <a:ext cx="6857640" cy="1066320"/>
          </a:xfrm>
          <a:prstGeom prst="rect">
            <a:avLst/>
          </a:prstGeom>
        </p:spPr>
        <p:txBody>
          <a:bodyPr lIns="90000" rIns="90000" tIns="45000" bIns="45000"/>
          <a:p>
            <a:pPr algn="r">
              <a:lnSpc>
                <a:spcPct val="100000"/>
              </a:lnSpc>
            </a:pPr>
            <a:r>
              <a:rPr lang="en-US" sz="3200">
                <a:solidFill>
                  <a:srgbClr val="dde9ec"/>
                </a:solidFill>
                <a:latin typeface="Bookman Old Style"/>
              </a:rPr>
              <a:t>Packaging</a:t>
            </a:r>
            <a:endParaRPr/>
          </a:p>
        </p:txBody>
      </p:sp>
      <p:sp>
        <p:nvSpPr>
          <p:cNvPr id="695" name="TextShape 2"/>
          <p:cNvSpPr txBox="1"/>
          <p:nvPr/>
        </p:nvSpPr>
        <p:spPr>
          <a:xfrm>
            <a:off x="1295280" y="4267080"/>
            <a:ext cx="6781320" cy="1142640"/>
          </a:xfrm>
          <a:prstGeom prst="rect">
            <a:avLst/>
          </a:prstGeom>
        </p:spPr>
        <p:txBody>
          <a:bodyPr lIns="90000" rIns="90000" tIns="45000" bIns="45000"/>
          <a:p>
            <a:endParaRPr/>
          </a:p>
        </p:txBody>
      </p:sp>
      <p:sp>
        <p:nvSpPr>
          <p:cNvPr id="696" name="TextShape 3"/>
          <p:cNvSpPr txBox="1"/>
          <p:nvPr/>
        </p:nvSpPr>
        <p:spPr>
          <a:xfrm>
            <a:off x="1069920" y="6355080"/>
            <a:ext cx="1520640" cy="365400"/>
          </a:xfrm>
          <a:prstGeom prst="rect">
            <a:avLst/>
          </a:prstGeom>
        </p:spPr>
        <p:txBody>
          <a:bodyPr lIns="90000" rIns="90000" tIns="45000" bIns="45000"/>
          <a:p>
            <a:pPr>
              <a:lnSpc>
                <a:spcPct val="100000"/>
              </a:lnSpc>
            </a:pPr>
            <a:fld id="{FCEFB652-1902-49AB-A296-418401735749}" type="slidenum">
              <a:rPr lang="fr-FR" sz="1400">
                <a:solidFill>
                  <a:srgbClr val="dde9ec"/>
                </a:solidFill>
                <a:latin typeface="Arial"/>
              </a:rPr>
              <a:t>&lt;numéro&gt;</a:t>
            </a:fld>
            <a:endParaRPr/>
          </a:p>
        </p:txBody>
      </p:sp>
    </p:spTree>
  </p:cSld>
  <p:timing>
    <p:tnLst>
      <p:par>
        <p:cTn id="131" dur="indefinite" restart="never" nodeType="tmRoot">
          <p:childTnLst>
            <p:seq>
              <p:cTn id="132" nodeType="mainSeq"/>
              <p:prevCondLst>
                <p:cond delay="0" evt="onPrev">
                  <p:tgtEl>
                    <p:sldTgt/>
                  </p:tgtEl>
                </p:cond>
              </p:prevCondLst>
              <p:nextCondLst>
                <p:cond delay="0" evt="onNext">
                  <p:tgtEl>
                    <p:sldTgt/>
                  </p:tgtEl>
                </p:cond>
              </p:nextCondLst>
            </p:seq>
          </p:childTnLst>
        </p:cTn>
      </p:par>
    </p:tnLst>
  </p:timing>
</p:sld>
</file>

<file path=ppt/slides/slide4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97"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Format de distribution des applications</a:t>
            </a:r>
            <a:endParaRPr/>
          </a:p>
        </p:txBody>
      </p:sp>
      <p:sp>
        <p:nvSpPr>
          <p:cNvPr id="698"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Les applications Java EE sont distribuées avec des fichiers jar (format zip)</a:t>
            </a:r>
            <a:endParaRPr/>
          </a:p>
          <a:p>
            <a:pPr>
              <a:lnSpc>
                <a:spcPct val="100000"/>
              </a:lnSpc>
              <a:buSzPct val="76000"/>
              <a:buFont typeface="Wingdings 3" charset="2"/>
              <a:buChar char=""/>
            </a:pPr>
            <a:r>
              <a:rPr lang="en-US" sz="2600">
                <a:solidFill>
                  <a:srgbClr val="000000"/>
                </a:solidFill>
                <a:latin typeface="Gill Sans MT"/>
              </a:rPr>
              <a:t>Le fichier jar contient les interfaces et classes Java, les fichiers de configuration et les ressources utilisées par l’application (images, sons,…)</a:t>
            </a:r>
            <a:endParaRPr/>
          </a:p>
        </p:txBody>
      </p:sp>
      <p:sp>
        <p:nvSpPr>
          <p:cNvPr id="699" name="TextShape 3"/>
          <p:cNvSpPr txBox="1"/>
          <p:nvPr/>
        </p:nvSpPr>
        <p:spPr>
          <a:xfrm>
            <a:off x="612720" y="6356520"/>
            <a:ext cx="1980720" cy="365400"/>
          </a:xfrm>
          <a:prstGeom prst="rect">
            <a:avLst/>
          </a:prstGeom>
        </p:spPr>
        <p:txBody>
          <a:bodyPr lIns="90000" rIns="90000" tIns="45000" bIns="45000"/>
          <a:p>
            <a:pPr>
              <a:lnSpc>
                <a:spcPct val="100000"/>
              </a:lnSpc>
            </a:pPr>
            <a:fld id="{A7DA78F9-2332-4053-9CA5-79420C101167}" type="slidenum">
              <a:rPr lang="fr-FR" sz="1400">
                <a:solidFill>
                  <a:srgbClr val="464653"/>
                </a:solidFill>
                <a:latin typeface="Arial"/>
              </a:rPr>
              <a:t>&lt;numéro&gt;</a:t>
            </a:fld>
            <a:endParaRPr/>
          </a:p>
        </p:txBody>
      </p:sp>
    </p:spTree>
  </p:cSld>
  <p:timing>
    <p:tnLst>
      <p:par>
        <p:cTn id="133" dur="indefinite" restart="never" nodeType="tmRoot">
          <p:childTnLst>
            <p:seq>
              <p:cTn id="134" nodeType="mainSeq"/>
              <p:prevCondLst>
                <p:cond delay="0" evt="onPrev">
                  <p:tgtEl>
                    <p:sldTgt/>
                  </p:tgtEl>
                </p:cond>
              </p:prevCondLst>
              <p:nextCondLst>
                <p:cond delay="0" evt="onNext">
                  <p:tgtEl>
                    <p:sldTgt/>
                  </p:tgtEl>
                </p:cond>
              </p:nextCondLst>
            </p:seq>
          </p:childTnLst>
        </p:cTn>
      </p:par>
    </p:tnLst>
  </p:timing>
</p:sld>
</file>

<file path=ppt/slides/slide4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00"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Types de fichiers d’archive</a:t>
            </a:r>
            <a:endParaRPr/>
          </a:p>
        </p:txBody>
      </p:sp>
      <p:sp>
        <p:nvSpPr>
          <p:cNvPr id="701"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Jar (Java ARchive) : fichier d’archive habituel qui contient des EJB, des classes Java ordinaires et les ressources associées</a:t>
            </a:r>
            <a:endParaRPr/>
          </a:p>
          <a:p>
            <a:pPr>
              <a:lnSpc>
                <a:spcPct val="100000"/>
              </a:lnSpc>
              <a:buSzPct val="76000"/>
              <a:buFont typeface="Wingdings 3" charset="2"/>
              <a:buChar char=""/>
            </a:pPr>
            <a:r>
              <a:rPr lang="en-US" sz="2600">
                <a:solidFill>
                  <a:srgbClr val="000000"/>
                </a:solidFill>
                <a:latin typeface="Gill Sans MT"/>
              </a:rPr>
              <a:t>War (Web ARchive) : fichier d’archive pour le Web, qui contient des servlets, des fichiers HTML, des pages JSF, des EJB et les ressources associées</a:t>
            </a:r>
            <a:endParaRPr/>
          </a:p>
          <a:p>
            <a:pPr>
              <a:lnSpc>
                <a:spcPct val="100000"/>
              </a:lnSpc>
              <a:buSzPct val="76000"/>
              <a:buFont typeface="Wingdings 3" charset="2"/>
              <a:buChar char=""/>
            </a:pPr>
            <a:r>
              <a:rPr lang="en-US" sz="2600">
                <a:solidFill>
                  <a:srgbClr val="000000"/>
                </a:solidFill>
                <a:latin typeface="Gill Sans MT"/>
              </a:rPr>
              <a:t>Ear (Entreprise ARchive) : réunissent des modules jar ou war</a:t>
            </a:r>
            <a:endParaRPr/>
          </a:p>
        </p:txBody>
      </p:sp>
      <p:sp>
        <p:nvSpPr>
          <p:cNvPr id="702" name="TextShape 3"/>
          <p:cNvSpPr txBox="1"/>
          <p:nvPr/>
        </p:nvSpPr>
        <p:spPr>
          <a:xfrm>
            <a:off x="612720" y="6356520"/>
            <a:ext cx="1980720" cy="365400"/>
          </a:xfrm>
          <a:prstGeom prst="rect">
            <a:avLst/>
          </a:prstGeom>
        </p:spPr>
        <p:txBody>
          <a:bodyPr lIns="90000" rIns="90000" tIns="45000" bIns="45000"/>
          <a:p>
            <a:pPr>
              <a:lnSpc>
                <a:spcPct val="100000"/>
              </a:lnSpc>
            </a:pPr>
            <a:fld id="{CD5BC7C8-AC4C-432B-96BA-CB08713F2CEF}" type="slidenum">
              <a:rPr lang="fr-FR" sz="1400">
                <a:solidFill>
                  <a:srgbClr val="464653"/>
                </a:solidFill>
                <a:latin typeface="Arial"/>
              </a:rPr>
              <a:t>&lt;numéro&gt;</a:t>
            </a:fld>
            <a:endParaRPr/>
          </a:p>
        </p:txBody>
      </p:sp>
    </p:spTree>
  </p:cSld>
  <p:timing>
    <p:tnLst>
      <p:par>
        <p:cTn id="135" dur="indefinite" restart="never" nodeType="tmRoot">
          <p:childTnLst>
            <p:seq>
              <p:cTn id="136" nodeType="mainSeq"/>
              <p:prevCondLst>
                <p:cond delay="0" evt="onPrev">
                  <p:tgtEl>
                    <p:sldTgt/>
                  </p:tgtEl>
                </p:cond>
              </p:prevCondLst>
              <p:nextCondLst>
                <p:cond delay="0" evt="onNext">
                  <p:tgtEl>
                    <p:sldTgt/>
                  </p:tgtEl>
                </p:cond>
              </p:nextCondLst>
            </p:seq>
          </p:childTnLst>
        </p:cTn>
      </p:par>
    </p:tnLst>
  </p:timing>
</p:sld>
</file>

<file path=ppt/slides/slide4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03"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Fichier ear</a:t>
            </a:r>
            <a:endParaRPr/>
          </a:p>
        </p:txBody>
      </p:sp>
      <p:sp>
        <p:nvSpPr>
          <p:cNvPr id="704"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Les applications Web ne peuvent contenir qu’un seul fichier war</a:t>
            </a:r>
            <a:endParaRPr/>
          </a:p>
          <a:p>
            <a:pPr>
              <a:lnSpc>
                <a:spcPct val="100000"/>
              </a:lnSpc>
              <a:buSzPct val="76000"/>
              <a:buFont typeface="Wingdings 3" charset="2"/>
              <a:buChar char=""/>
            </a:pPr>
            <a:r>
              <a:rPr lang="en-US" sz="2600">
                <a:solidFill>
                  <a:srgbClr val="000000"/>
                </a:solidFill>
                <a:latin typeface="Gill Sans MT"/>
              </a:rPr>
              <a:t>Les applications plus complexes, par exemple qui utilisent des MDB, contiennent plusieurs fichiers jar qui sont réunis en un seul fichier ear (format jar avec une structure particulière qui permet de contenir plusieurs fichiers jar)</a:t>
            </a:r>
            <a:endParaRPr/>
          </a:p>
        </p:txBody>
      </p:sp>
      <p:sp>
        <p:nvSpPr>
          <p:cNvPr id="705" name="TextShape 3"/>
          <p:cNvSpPr txBox="1"/>
          <p:nvPr/>
        </p:nvSpPr>
        <p:spPr>
          <a:xfrm>
            <a:off x="612720" y="6356520"/>
            <a:ext cx="1980720" cy="365400"/>
          </a:xfrm>
          <a:prstGeom prst="rect">
            <a:avLst/>
          </a:prstGeom>
        </p:spPr>
        <p:txBody>
          <a:bodyPr lIns="90000" rIns="90000" tIns="45000" bIns="45000"/>
          <a:p>
            <a:pPr>
              <a:lnSpc>
                <a:spcPct val="100000"/>
              </a:lnSpc>
            </a:pPr>
            <a:fld id="{FD8A439C-844B-4366-82B7-467C5E3E0E51}" type="slidenum">
              <a:rPr lang="fr-FR" sz="1400">
                <a:solidFill>
                  <a:srgbClr val="464653"/>
                </a:solidFill>
                <a:latin typeface="Arial"/>
              </a:rPr>
              <a:t>&lt;numéro&gt;</a:t>
            </a:fld>
            <a:endParaRPr/>
          </a:p>
        </p:txBody>
      </p:sp>
    </p:spTree>
  </p:cSld>
  <p:timing>
    <p:tnLst>
      <p:par>
        <p:cTn id="137" dur="indefinite" restart="never" nodeType="tmRoot">
          <p:childTnLst>
            <p:seq>
              <p:cTn id="13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1" name="TextShape 1"/>
          <p:cNvSpPr txBox="1"/>
          <p:nvPr/>
        </p:nvSpPr>
        <p:spPr>
          <a:xfrm>
            <a:off x="507960" y="177840"/>
            <a:ext cx="8635680" cy="533160"/>
          </a:xfrm>
          <a:prstGeom prst="rect">
            <a:avLst/>
          </a:prstGeom>
        </p:spPr>
        <p:txBody>
          <a:bodyPr lIns="90000" rIns="90000" tIns="45000" bIns="45000" anchor="b"/>
          <a:p>
            <a:pPr>
              <a:lnSpc>
                <a:spcPct val="100000"/>
              </a:lnSpc>
            </a:pPr>
            <a:r>
              <a:rPr lang="en-US" sz="3200">
                <a:solidFill>
                  <a:srgbClr val="464653"/>
                </a:solidFill>
                <a:latin typeface="Bookman Old Style"/>
              </a:rPr>
              <a:t>Serveur d'application</a:t>
            </a:r>
            <a:endParaRPr/>
          </a:p>
        </p:txBody>
      </p:sp>
      <p:sp>
        <p:nvSpPr>
          <p:cNvPr id="192"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Qui s’occupe de tout ça ? Les middleware !</a:t>
            </a:r>
            <a:endParaRPr/>
          </a:p>
          <a:p>
            <a:pPr>
              <a:lnSpc>
                <a:spcPct val="100000"/>
              </a:lnSpc>
            </a:pPr>
            <a:endParaRPr/>
          </a:p>
          <a:p>
            <a:pPr>
              <a:lnSpc>
                <a:spcPct val="100000"/>
              </a:lnSpc>
              <a:buSzPct val="76000"/>
              <a:buFont typeface="Wingdings 3" charset="2"/>
              <a:buChar char=""/>
            </a:pPr>
            <a:r>
              <a:rPr lang="en-US" sz="2600">
                <a:solidFill>
                  <a:srgbClr val="000000"/>
                </a:solidFill>
                <a:latin typeface="Gill Sans MT"/>
              </a:rPr>
              <a:t>Un serveur d'application fournit les services middleware les plus courants</a:t>
            </a:r>
            <a:endParaRPr/>
          </a:p>
          <a:p>
            <a:pPr>
              <a:lnSpc>
                <a:spcPct val="100000"/>
              </a:lnSpc>
            </a:pPr>
            <a:endParaRPr/>
          </a:p>
          <a:p>
            <a:pPr>
              <a:lnSpc>
                <a:spcPct val="100000"/>
              </a:lnSpc>
              <a:buSzPct val="76000"/>
              <a:buFont typeface="Wingdings 3" charset="2"/>
              <a:buChar char=""/>
            </a:pPr>
            <a:r>
              <a:rPr lang="en-US" sz="2600">
                <a:solidFill>
                  <a:srgbClr val="000000"/>
                </a:solidFill>
                <a:latin typeface="Gill Sans MT"/>
              </a:rPr>
              <a:t>Permettent de se focaliser sur l'application que l'on développe, sans s'occuper du reste</a:t>
            </a:r>
            <a:endParaRPr/>
          </a:p>
          <a:p>
            <a:pPr>
              <a:lnSpc>
                <a:spcPct val="100000"/>
              </a:lnSpc>
              <a:buSzPct val="76000"/>
              <a:buFont typeface="Wingdings 3" charset="2"/>
              <a:buChar char=""/>
            </a:pPr>
            <a:r>
              <a:rPr lang="en-US" sz="2600">
                <a:solidFill>
                  <a:srgbClr val="000000"/>
                </a:solidFill>
                <a:latin typeface="Gill Sans MT"/>
              </a:rPr>
              <a:t>Le code est déployé sur le serveur d'application</a:t>
            </a:r>
            <a:endParaRPr/>
          </a:p>
          <a:p>
            <a:pPr>
              <a:lnSpc>
                <a:spcPct val="100000"/>
              </a:lnSpc>
              <a:buSzPct val="76000"/>
              <a:buFont typeface="Wingdings 3" charset="2"/>
              <a:buChar char=""/>
            </a:pPr>
            <a:r>
              <a:rPr lang="en-US" sz="2600">
                <a:solidFill>
                  <a:srgbClr val="000000"/>
                </a:solidFill>
                <a:latin typeface="Gill Sans MT"/>
              </a:rPr>
              <a:t>Séparation des métiers et des spécificités : d'un côté la logique métier, de l'autre la logique middleware.</a:t>
            </a:r>
            <a:endParaRPr/>
          </a:p>
        </p:txBody>
      </p:sp>
      <p:sp>
        <p:nvSpPr>
          <p:cNvPr id="193" name="TextShape 3"/>
          <p:cNvSpPr txBox="1"/>
          <p:nvPr/>
        </p:nvSpPr>
        <p:spPr>
          <a:xfrm>
            <a:off x="612720" y="6356520"/>
            <a:ext cx="1980720" cy="365400"/>
          </a:xfrm>
          <a:prstGeom prst="rect">
            <a:avLst/>
          </a:prstGeom>
        </p:spPr>
        <p:txBody>
          <a:bodyPr lIns="90000" rIns="90000" tIns="45000" bIns="45000"/>
          <a:p>
            <a:pPr>
              <a:lnSpc>
                <a:spcPct val="100000"/>
              </a:lnSpc>
            </a:pPr>
            <a:fld id="{52975BFD-D8E6-46D7-A7E9-749846DE4B6C}" type="slidenum">
              <a:rPr lang="fr-FR" sz="1400">
                <a:solidFill>
                  <a:srgbClr val="464653"/>
                </a:solidFill>
                <a:latin typeface="Arial"/>
              </a:rPr>
              <a:t>&lt;numéro&gt;</a:t>
            </a:fld>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5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06"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Descripteur de déploiement standard</a:t>
            </a:r>
            <a:endParaRPr/>
          </a:p>
        </p:txBody>
      </p:sp>
      <p:sp>
        <p:nvSpPr>
          <p:cNvPr id="707" name="TextShape 2"/>
          <p:cNvSpPr txBox="1"/>
          <p:nvPr/>
        </p:nvSpPr>
        <p:spPr>
          <a:xfrm>
            <a:off x="685800" y="1447920"/>
            <a:ext cx="8000640" cy="500508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Pour informer le container des besoins middleware, on utilise </a:t>
            </a:r>
            <a:r>
              <a:rPr i="1" lang="en-US" sz="2600">
                <a:solidFill>
                  <a:srgbClr val="000000"/>
                </a:solidFill>
                <a:latin typeface="Gill Sans MT"/>
              </a:rPr>
              <a:t>un descripteur de déploiement</a:t>
            </a:r>
            <a:r>
              <a:rPr lang="en-US" sz="2600">
                <a:solidFill>
                  <a:srgbClr val="000000"/>
                </a:solidFill>
                <a:latin typeface="Gill Sans MT"/>
              </a:rPr>
              <a:t> (XML)</a:t>
            </a:r>
            <a:endParaRPr/>
          </a:p>
          <a:p>
            <a:pPr lvl="1">
              <a:lnSpc>
                <a:spcPct val="100000"/>
              </a:lnSpc>
              <a:buSzPct val="76000"/>
              <a:buFont typeface="Wingdings 3" charset="2"/>
              <a:buChar char=""/>
            </a:pPr>
            <a:r>
              <a:rPr lang="en-US" sz="2300">
                <a:solidFill>
                  <a:srgbClr val="464653"/>
                </a:solidFill>
                <a:latin typeface="Gill Sans MT"/>
              </a:rPr>
              <a:t>Standardisé,</a:t>
            </a:r>
            <a:endParaRPr/>
          </a:p>
          <a:p>
            <a:pPr lvl="1">
              <a:lnSpc>
                <a:spcPct val="100000"/>
              </a:lnSpc>
              <a:buSzPct val="76000"/>
              <a:buFont typeface="Wingdings 3" charset="2"/>
              <a:buChar char=""/>
            </a:pPr>
            <a:r>
              <a:rPr lang="en-US" sz="2300">
                <a:solidFill>
                  <a:srgbClr val="464653"/>
                </a:solidFill>
                <a:latin typeface="Gill Sans MT"/>
              </a:rPr>
              <a:t>A l'extérieur de l'implémentation du bean.</a:t>
            </a:r>
            <a:endParaRPr/>
          </a:p>
          <a:p>
            <a:pPr lvl="1">
              <a:lnSpc>
                <a:spcPct val="100000"/>
              </a:lnSpc>
              <a:buSzPct val="76000"/>
              <a:buFont typeface="Wingdings 3" charset="2"/>
              <a:buChar char=""/>
            </a:pPr>
            <a:r>
              <a:rPr lang="en-US" sz="2300">
                <a:solidFill>
                  <a:srgbClr val="464653"/>
                </a:solidFill>
                <a:latin typeface="Gill Sans MT"/>
              </a:rPr>
              <a:t>Attention si on les écrit à la main !</a:t>
            </a:r>
            <a:endParaRPr/>
          </a:p>
          <a:p>
            <a:pPr lvl="1">
              <a:lnSpc>
                <a:spcPct val="100000"/>
              </a:lnSpc>
              <a:buSzPct val="76000"/>
              <a:buFont typeface="Wingdings 3" charset="2"/>
              <a:buChar char=""/>
            </a:pPr>
            <a:r>
              <a:rPr lang="en-US" sz="2300">
                <a:solidFill>
                  <a:srgbClr val="464653"/>
                </a:solidFill>
                <a:latin typeface="Gill Sans MT"/>
              </a:rPr>
              <a:t>Outils d'aide au déploiement : IDEs</a:t>
            </a:r>
            <a:endParaRPr/>
          </a:p>
          <a:p>
            <a:pPr lvl="1">
              <a:lnSpc>
                <a:spcPct val="100000"/>
              </a:lnSpc>
              <a:buSzPct val="76000"/>
              <a:buFont typeface="Wingdings 3" charset="2"/>
              <a:buChar char=""/>
            </a:pPr>
            <a:r>
              <a:rPr lang="en-US" sz="2300">
                <a:solidFill>
                  <a:srgbClr val="464653"/>
                </a:solidFill>
                <a:latin typeface="Gill Sans MT"/>
              </a:rPr>
              <a:t>Descripteurs peuvent être modifiés après le déploiement sans devoir recompiler</a:t>
            </a:r>
            <a:endParaRPr/>
          </a:p>
          <a:p>
            <a:pPr>
              <a:lnSpc>
                <a:spcPct val="100000"/>
              </a:lnSpc>
              <a:buSzPct val="76000"/>
              <a:buFont typeface="Wingdings 3" charset="2"/>
              <a:buChar char=""/>
            </a:pPr>
            <a:r>
              <a:rPr lang="en-US" sz="2600">
                <a:solidFill>
                  <a:srgbClr val="000000"/>
                </a:solidFill>
                <a:latin typeface="Gill Sans MT"/>
              </a:rPr>
              <a:t>application.xml, web.xml, ejb-jar.xml, faces-config.xml</a:t>
            </a:r>
            <a:endParaRPr/>
          </a:p>
        </p:txBody>
      </p:sp>
      <p:sp>
        <p:nvSpPr>
          <p:cNvPr id="708" name="TextShape 3"/>
          <p:cNvSpPr txBox="1"/>
          <p:nvPr/>
        </p:nvSpPr>
        <p:spPr>
          <a:xfrm>
            <a:off x="612720" y="6356520"/>
            <a:ext cx="1980720" cy="365400"/>
          </a:xfrm>
          <a:prstGeom prst="rect">
            <a:avLst/>
          </a:prstGeom>
        </p:spPr>
        <p:txBody>
          <a:bodyPr lIns="90000" rIns="90000" tIns="45000" bIns="45000"/>
          <a:p>
            <a:pPr>
              <a:lnSpc>
                <a:spcPct val="100000"/>
              </a:lnSpc>
            </a:pPr>
            <a:fld id="{F5580CB8-9850-40D3-BED1-2CC695802CF2}" type="slidenum">
              <a:rPr lang="fr-FR" sz="1400">
                <a:solidFill>
                  <a:srgbClr val="464653"/>
                </a:solidFill>
                <a:latin typeface="Arial"/>
              </a:rPr>
              <a:t>&lt;numéro&gt;</a:t>
            </a:fld>
            <a:endParaRPr/>
          </a:p>
        </p:txBody>
      </p:sp>
    </p:spTree>
  </p:cSld>
  <p:timing>
    <p:tnLst>
      <p:par>
        <p:cTn id="139" dur="indefinite" restart="never" nodeType="tmRoot">
          <p:childTnLst>
            <p:seq>
              <p:cTn id="140" nodeType="mainSeq"/>
              <p:prevCondLst>
                <p:cond delay="0" evt="onPrev">
                  <p:tgtEl>
                    <p:sldTgt/>
                  </p:tgtEl>
                </p:cond>
              </p:prevCondLst>
              <p:nextCondLst>
                <p:cond delay="0" evt="onNext">
                  <p:tgtEl>
                    <p:sldTgt/>
                  </p:tgtEl>
                </p:cond>
              </p:nextCondLst>
            </p:seq>
          </p:childTnLst>
        </p:cTn>
      </p:par>
    </p:tnLst>
  </p:timing>
</p:sld>
</file>

<file path=ppt/slides/slide5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09"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Descripteur de déploiement spécifique</a:t>
            </a:r>
            <a:endParaRPr/>
          </a:p>
        </p:txBody>
      </p:sp>
      <p:sp>
        <p:nvSpPr>
          <p:cNvPr id="710"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Descripteurs spécifiques au serveur d'application</a:t>
            </a:r>
            <a:endParaRPr/>
          </a:p>
          <a:p>
            <a:pPr lvl="1">
              <a:lnSpc>
                <a:spcPct val="100000"/>
              </a:lnSpc>
              <a:buSzPct val="76000"/>
              <a:buFont typeface="Wingdings 3" charset="2"/>
              <a:buChar char=""/>
            </a:pPr>
            <a:r>
              <a:rPr lang="en-US" sz="2300">
                <a:solidFill>
                  <a:srgbClr val="464653"/>
                </a:solidFill>
                <a:latin typeface="Gill Sans MT"/>
              </a:rPr>
              <a:t>Chaque vendeur ajoute des trucs en plus : load-balancing, persistance complexe, clustering, monitoring…</a:t>
            </a:r>
            <a:endParaRPr/>
          </a:p>
          <a:p>
            <a:pPr lvl="1">
              <a:lnSpc>
                <a:spcPct val="100000"/>
              </a:lnSpc>
              <a:buSzPct val="76000"/>
              <a:buFont typeface="Wingdings 3" charset="2"/>
              <a:buChar char=""/>
            </a:pPr>
            <a:r>
              <a:rPr lang="en-US" sz="2300">
                <a:solidFill>
                  <a:srgbClr val="464653"/>
                </a:solidFill>
                <a:latin typeface="Gill Sans MT"/>
              </a:rPr>
              <a:t>Dans des fichiers spécifiques (glassfish-resource.xml, glassfish-web.xml ou glassfish-application.xml avec GlassFish) </a:t>
            </a:r>
            <a:endParaRPr/>
          </a:p>
        </p:txBody>
      </p:sp>
      <p:sp>
        <p:nvSpPr>
          <p:cNvPr id="711" name="TextShape 3"/>
          <p:cNvSpPr txBox="1"/>
          <p:nvPr/>
        </p:nvSpPr>
        <p:spPr>
          <a:xfrm>
            <a:off x="612720" y="6356520"/>
            <a:ext cx="1980720" cy="365400"/>
          </a:xfrm>
          <a:prstGeom prst="rect">
            <a:avLst/>
          </a:prstGeom>
        </p:spPr>
        <p:txBody>
          <a:bodyPr lIns="90000" rIns="90000" tIns="45000" bIns="45000"/>
          <a:p>
            <a:pPr>
              <a:lnSpc>
                <a:spcPct val="100000"/>
              </a:lnSpc>
            </a:pPr>
            <a:fld id="{942C6544-3D2F-4447-ADE4-916A9908EDBA}" type="slidenum">
              <a:rPr lang="fr-FR" sz="1400">
                <a:solidFill>
                  <a:srgbClr val="464653"/>
                </a:solidFill>
                <a:latin typeface="Arial"/>
              </a:rPr>
              <a:t>&lt;numéro&gt;</a:t>
            </a:fld>
            <a:endParaRPr/>
          </a:p>
        </p:txBody>
      </p:sp>
    </p:spTree>
  </p:cSld>
  <p:timing>
    <p:tnLst>
      <p:par>
        <p:cTn id="141" dur="indefinite" restart="never" nodeType="tmRoot">
          <p:childTnLst>
            <p:seq>
              <p:cTn id="142" nodeType="mainSeq"/>
              <p:prevCondLst>
                <p:cond delay="0" evt="onPrev">
                  <p:tgtEl>
                    <p:sldTgt/>
                  </p:tgtEl>
                </p:cond>
              </p:prevCondLst>
              <p:nextCondLst>
                <p:cond delay="0" evt="onNext">
                  <p:tgtEl>
                    <p:sldTgt/>
                  </p:tgtEl>
                </p:cond>
              </p:nextCondLst>
            </p:seq>
          </p:childTnLst>
        </p:cTn>
      </p:par>
    </p:tnLst>
  </p:timing>
</p:sld>
</file>

<file path=ppt/slides/slide5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12" name="TextShape 1"/>
          <p:cNvSpPr txBox="1"/>
          <p:nvPr/>
        </p:nvSpPr>
        <p:spPr>
          <a:xfrm>
            <a:off x="1219320" y="2971800"/>
            <a:ext cx="6857640" cy="1066320"/>
          </a:xfrm>
          <a:prstGeom prst="rect">
            <a:avLst/>
          </a:prstGeom>
        </p:spPr>
        <p:txBody>
          <a:bodyPr lIns="90000" rIns="90000" tIns="45000" bIns="45000"/>
          <a:p>
            <a:pPr algn="r">
              <a:lnSpc>
                <a:spcPct val="100000"/>
              </a:lnSpc>
            </a:pPr>
            <a:r>
              <a:rPr lang="en-US" sz="3200">
                <a:solidFill>
                  <a:srgbClr val="dde9ec"/>
                </a:solidFill>
                <a:latin typeface="Bookman Old Style"/>
              </a:rPr>
              <a:t>Injection d’un EJB</a:t>
            </a:r>
            <a:endParaRPr/>
          </a:p>
        </p:txBody>
      </p:sp>
      <p:sp>
        <p:nvSpPr>
          <p:cNvPr id="713" name="TextShape 2"/>
          <p:cNvSpPr txBox="1"/>
          <p:nvPr/>
        </p:nvSpPr>
        <p:spPr>
          <a:xfrm>
            <a:off x="1295280" y="4267080"/>
            <a:ext cx="6781320" cy="1142640"/>
          </a:xfrm>
          <a:prstGeom prst="rect">
            <a:avLst/>
          </a:prstGeom>
        </p:spPr>
        <p:txBody>
          <a:bodyPr lIns="90000" rIns="90000" tIns="45000" bIns="45000"/>
          <a:p>
            <a:endParaRPr/>
          </a:p>
        </p:txBody>
      </p:sp>
      <p:sp>
        <p:nvSpPr>
          <p:cNvPr id="714" name="TextShape 3"/>
          <p:cNvSpPr txBox="1"/>
          <p:nvPr/>
        </p:nvSpPr>
        <p:spPr>
          <a:xfrm>
            <a:off x="1069920" y="6355080"/>
            <a:ext cx="1520640" cy="365400"/>
          </a:xfrm>
          <a:prstGeom prst="rect">
            <a:avLst/>
          </a:prstGeom>
        </p:spPr>
        <p:txBody>
          <a:bodyPr lIns="90000" rIns="90000" tIns="45000" bIns="45000"/>
          <a:p>
            <a:pPr>
              <a:lnSpc>
                <a:spcPct val="100000"/>
              </a:lnSpc>
            </a:pPr>
            <a:fld id="{8486CB3B-0B83-4954-A8A3-09D1571CFC0D}" type="slidenum">
              <a:rPr lang="fr-FR" sz="1400">
                <a:solidFill>
                  <a:srgbClr val="dde9ec"/>
                </a:solidFill>
                <a:latin typeface="Arial"/>
              </a:rPr>
              <a:t>&lt;numéro&gt;</a:t>
            </a:fld>
            <a:endParaRPr/>
          </a:p>
        </p:txBody>
      </p:sp>
    </p:spTree>
  </p:cSld>
  <p:timing>
    <p:tnLst>
      <p:par>
        <p:cTn id="143" dur="indefinite" restart="never" nodeType="tmRoot">
          <p:childTnLst>
            <p:seq>
              <p:cTn id="144" nodeType="mainSeq"/>
              <p:prevCondLst>
                <p:cond delay="0" evt="onPrev">
                  <p:tgtEl>
                    <p:sldTgt/>
                  </p:tgtEl>
                </p:cond>
              </p:prevCondLst>
              <p:nextCondLst>
                <p:cond delay="0" evt="onNext">
                  <p:tgtEl>
                    <p:sldTgt/>
                  </p:tgtEl>
                </p:cond>
              </p:nextCondLst>
            </p:seq>
          </p:childTnLst>
        </p:cTn>
      </p:par>
    </p:tnLst>
  </p:timing>
</p:sld>
</file>

<file path=ppt/slides/slide5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15"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Injection de dépendance pour un EJB</a:t>
            </a:r>
            <a:endParaRPr/>
          </a:p>
        </p:txBody>
      </p:sp>
      <p:sp>
        <p:nvSpPr>
          <p:cNvPr id="716" name="TextShape 2"/>
          <p:cNvSpPr txBox="1"/>
          <p:nvPr/>
        </p:nvSpPr>
        <p:spPr>
          <a:xfrm>
            <a:off x="612720" y="6356520"/>
            <a:ext cx="1980720" cy="365400"/>
          </a:xfrm>
          <a:prstGeom prst="rect">
            <a:avLst/>
          </a:prstGeom>
        </p:spPr>
        <p:txBody>
          <a:bodyPr lIns="90000" rIns="90000" tIns="45000" bIns="45000"/>
          <a:p>
            <a:pPr>
              <a:lnSpc>
                <a:spcPct val="100000"/>
              </a:lnSpc>
            </a:pPr>
            <a:fld id="{D4DC17FC-A102-4A14-84D6-7F218CA1FFCA}" type="slidenum">
              <a:rPr lang="fr-FR" sz="1400">
                <a:solidFill>
                  <a:srgbClr val="464653"/>
                </a:solidFill>
                <a:latin typeface="Arial"/>
              </a:rPr>
              <a:t>&lt;numéro&gt;</a:t>
            </a:fld>
            <a:endParaRPr/>
          </a:p>
        </p:txBody>
      </p:sp>
      <p:sp>
        <p:nvSpPr>
          <p:cNvPr id="717" name="TextShape 3"/>
          <p:cNvSpPr txBox="1"/>
          <p:nvPr/>
        </p:nvSpPr>
        <p:spPr>
          <a:xfrm>
            <a:off x="457200" y="1219320"/>
            <a:ext cx="857880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Si on utilise CDI</a:t>
            </a:r>
            <a:endParaRPr/>
          </a:p>
          <a:p>
            <a:pPr>
              <a:lnSpc>
                <a:spcPct val="100000"/>
              </a:lnSpc>
            </a:pPr>
            <a:endParaRPr/>
          </a:p>
          <a:p>
            <a:pPr>
              <a:lnSpc>
                <a:spcPct val="100000"/>
              </a:lnSpc>
              <a:buSzPct val="76000"/>
              <a:buFont typeface="Wingdings 3" charset="2"/>
              <a:buChar char=""/>
            </a:pPr>
            <a:r>
              <a:rPr lang="en-US" sz="2600">
                <a:solidFill>
                  <a:srgbClr val="000000"/>
                </a:solidFill>
                <a:latin typeface="Gill Sans MT"/>
              </a:rPr>
              <a:t>Si on est dans un objet géré par le conteneur d’EJB</a:t>
            </a:r>
            <a:endParaRPr/>
          </a:p>
          <a:p>
            <a:pPr>
              <a:lnSpc>
                <a:spcPct val="100000"/>
              </a:lnSpc>
            </a:pPr>
            <a:endParaRPr/>
          </a:p>
          <a:p>
            <a:pPr>
              <a:lnSpc>
                <a:spcPct val="100000"/>
              </a:lnSpc>
              <a:buSzPct val="76000"/>
              <a:buFont typeface="Wingdings 3" charset="2"/>
              <a:buChar char=""/>
            </a:pPr>
            <a:r>
              <a:rPr lang="en-US" sz="2600">
                <a:solidFill>
                  <a:srgbClr val="000000"/>
                </a:solidFill>
                <a:latin typeface="Gill Sans MT"/>
              </a:rPr>
              <a:t>Sinon: lookup JNDI</a:t>
            </a:r>
            <a:endParaRPr/>
          </a:p>
        </p:txBody>
      </p:sp>
      <p:sp>
        <p:nvSpPr>
          <p:cNvPr id="718" name="CustomShape 4"/>
          <p:cNvSpPr/>
          <p:nvPr/>
        </p:nvSpPr>
        <p:spPr>
          <a:xfrm>
            <a:off x="323640" y="3573000"/>
            <a:ext cx="8568720" cy="2766600"/>
          </a:xfrm>
          <a:prstGeom prst="rect">
            <a:avLst/>
          </a:prstGeom>
          <a:solidFill>
            <a:srgbClr val="ffffff"/>
          </a:solidFill>
          <a:ln w="19080">
            <a:solidFill>
              <a:srgbClr val="000000"/>
            </a:solidFill>
            <a:round/>
          </a:ln>
        </p:spPr>
        <p:txBody>
          <a:bodyPr lIns="90000" rIns="90000" tIns="45000" bIns="45000"/>
          <a:p>
            <a:pPr>
              <a:lnSpc>
                <a:spcPct val="100000"/>
              </a:lnSpc>
            </a:pPr>
            <a:r>
              <a:rPr lang="fr-FR" sz="1600">
                <a:solidFill>
                  <a:srgbClr val="000000"/>
                </a:solidFill>
                <a:latin typeface="Gill Sans MT"/>
              </a:rPr>
              <a:t>MyEJBLocal myEJB = lookupMyEJBLocal();</a:t>
            </a:r>
            <a:endParaRPr/>
          </a:p>
          <a:p>
            <a:pPr>
              <a:lnSpc>
                <a:spcPct val="100000"/>
              </a:lnSpc>
            </a:pPr>
            <a:r>
              <a:rPr lang="fr-FR" sz="1600">
                <a:solidFill>
                  <a:srgbClr val="000000"/>
                </a:solidFill>
                <a:latin typeface="Gill Sans MT"/>
              </a:rPr>
              <a:t>private MyEJBLocal lookupMyEJBLocal() {</a:t>
            </a:r>
            <a:endParaRPr/>
          </a:p>
          <a:p>
            <a:pPr>
              <a:lnSpc>
                <a:spcPct val="100000"/>
              </a:lnSpc>
            </a:pPr>
            <a:r>
              <a:rPr lang="fr-FR" sz="1600">
                <a:solidFill>
                  <a:srgbClr val="000000"/>
                </a:solidFill>
                <a:latin typeface="Gill Sans MT"/>
              </a:rPr>
              <a:t>        </a:t>
            </a:r>
            <a:r>
              <a:rPr lang="fr-FR" sz="1600">
                <a:solidFill>
                  <a:srgbClr val="000000"/>
                </a:solidFill>
                <a:latin typeface="Gill Sans MT"/>
              </a:rPr>
              <a:t>try {</a:t>
            </a:r>
            <a:endParaRPr/>
          </a:p>
          <a:p>
            <a:pPr>
              <a:lnSpc>
                <a:spcPct val="100000"/>
              </a:lnSpc>
            </a:pPr>
            <a:r>
              <a:rPr lang="fr-FR" sz="1600">
                <a:solidFill>
                  <a:srgbClr val="000000"/>
                </a:solidFill>
                <a:latin typeface="Gill Sans MT"/>
              </a:rPr>
              <a:t>            </a:t>
            </a:r>
            <a:r>
              <a:rPr lang="fr-FR" sz="1600">
                <a:solidFill>
                  <a:srgbClr val="000000"/>
                </a:solidFill>
                <a:latin typeface="Gill Sans MT"/>
              </a:rPr>
              <a:t>Context c = new InitialContext();</a:t>
            </a:r>
            <a:endParaRPr/>
          </a:p>
          <a:p>
            <a:pPr>
              <a:lnSpc>
                <a:spcPct val="100000"/>
              </a:lnSpc>
            </a:pPr>
            <a:r>
              <a:rPr lang="fr-FR" sz="1600">
                <a:solidFill>
                  <a:srgbClr val="000000"/>
                </a:solidFill>
                <a:latin typeface="Gill Sans MT"/>
              </a:rPr>
              <a:t>            </a:t>
            </a:r>
            <a:r>
              <a:rPr lang="fr-FR" sz="1600">
                <a:solidFill>
                  <a:srgbClr val="000000"/>
                </a:solidFill>
                <a:latin typeface="Gill Sans MT"/>
              </a:rPr>
              <a:t>return (MyEJBLocal) c.</a:t>
            </a:r>
            <a:r>
              <a:rPr b="1" lang="fr-FR" sz="1600">
                <a:solidFill>
                  <a:srgbClr val="000000"/>
                </a:solidFill>
                <a:latin typeface="Gill Sans MT"/>
              </a:rPr>
              <a:t>lookup</a:t>
            </a:r>
            <a:r>
              <a:rPr lang="fr-FR" sz="1600">
                <a:solidFill>
                  <a:srgbClr val="000000"/>
                </a:solidFill>
                <a:latin typeface="Gill Sans MT"/>
              </a:rPr>
              <a:t>("java:global/App/App1-war/MyEJB!fr.unice.ejb.MyEJBLocal");</a:t>
            </a:r>
            <a:endParaRPr/>
          </a:p>
          <a:p>
            <a:pPr>
              <a:lnSpc>
                <a:spcPct val="100000"/>
              </a:lnSpc>
            </a:pPr>
            <a:r>
              <a:rPr lang="fr-FR" sz="1600">
                <a:solidFill>
                  <a:srgbClr val="000000"/>
                </a:solidFill>
                <a:latin typeface="Gill Sans MT"/>
              </a:rPr>
              <a:t>        </a:t>
            </a:r>
            <a:r>
              <a:rPr lang="fr-FR" sz="1600">
                <a:solidFill>
                  <a:srgbClr val="000000"/>
                </a:solidFill>
                <a:latin typeface="Gill Sans MT"/>
              </a:rPr>
              <a:t>} catch (NamingException ne) {</a:t>
            </a:r>
            <a:endParaRPr/>
          </a:p>
          <a:p>
            <a:pPr>
              <a:lnSpc>
                <a:spcPct val="100000"/>
              </a:lnSpc>
            </a:pPr>
            <a:r>
              <a:rPr lang="fr-FR" sz="1600">
                <a:solidFill>
                  <a:srgbClr val="000000"/>
                </a:solidFill>
                <a:latin typeface="Gill Sans MT"/>
              </a:rPr>
              <a:t>            </a:t>
            </a:r>
            <a:r>
              <a:rPr lang="fr-FR" sz="1600">
                <a:solidFill>
                  <a:srgbClr val="000000"/>
                </a:solidFill>
                <a:latin typeface="Gill Sans MT"/>
              </a:rPr>
              <a:t>Logger.getLogger(getClass().getName()).log(Level.SEVERE, "exception caught", ne);</a:t>
            </a:r>
            <a:endParaRPr/>
          </a:p>
          <a:p>
            <a:pPr>
              <a:lnSpc>
                <a:spcPct val="100000"/>
              </a:lnSpc>
            </a:pPr>
            <a:r>
              <a:rPr lang="fr-FR" sz="1600">
                <a:solidFill>
                  <a:srgbClr val="000000"/>
                </a:solidFill>
                <a:latin typeface="Gill Sans MT"/>
              </a:rPr>
              <a:t>            </a:t>
            </a:r>
            <a:r>
              <a:rPr lang="fr-FR" sz="1600">
                <a:solidFill>
                  <a:srgbClr val="000000"/>
                </a:solidFill>
                <a:latin typeface="Gill Sans MT"/>
              </a:rPr>
              <a:t>throw new RuntimeException(ne);</a:t>
            </a:r>
            <a:endParaRPr/>
          </a:p>
          <a:p>
            <a:pPr>
              <a:lnSpc>
                <a:spcPct val="100000"/>
              </a:lnSpc>
            </a:pPr>
            <a:r>
              <a:rPr lang="fr-FR" sz="1600">
                <a:solidFill>
                  <a:srgbClr val="000000"/>
                </a:solidFill>
                <a:latin typeface="Gill Sans MT"/>
              </a:rPr>
              <a:t>        </a:t>
            </a:r>
            <a:r>
              <a:rPr lang="fr-FR" sz="1600">
                <a:solidFill>
                  <a:srgbClr val="000000"/>
                </a:solidFill>
                <a:latin typeface="Gill Sans MT"/>
              </a:rPr>
              <a:t>}</a:t>
            </a:r>
            <a:endParaRPr/>
          </a:p>
          <a:p>
            <a:pPr>
              <a:lnSpc>
                <a:spcPct val="100000"/>
              </a:lnSpc>
            </a:pPr>
            <a:r>
              <a:rPr lang="fr-FR" sz="1600">
                <a:solidFill>
                  <a:srgbClr val="000000"/>
                </a:solidFill>
                <a:latin typeface="Gill Sans MT"/>
              </a:rPr>
              <a:t>    </a:t>
            </a:r>
            <a:r>
              <a:rPr lang="fr-FR" sz="1600">
                <a:solidFill>
                  <a:srgbClr val="000000"/>
                </a:solidFill>
                <a:latin typeface="Gill Sans MT"/>
              </a:rPr>
              <a:t>}</a:t>
            </a:r>
            <a:endParaRPr/>
          </a:p>
        </p:txBody>
      </p:sp>
      <p:sp>
        <p:nvSpPr>
          <p:cNvPr id="719" name="CustomShape 5"/>
          <p:cNvSpPr/>
          <p:nvPr/>
        </p:nvSpPr>
        <p:spPr>
          <a:xfrm>
            <a:off x="323640" y="2637000"/>
            <a:ext cx="8568720" cy="333720"/>
          </a:xfrm>
          <a:prstGeom prst="rect">
            <a:avLst/>
          </a:prstGeom>
          <a:solidFill>
            <a:srgbClr val="ffffff"/>
          </a:solidFill>
          <a:ln w="19080">
            <a:solidFill>
              <a:srgbClr val="000000"/>
            </a:solidFill>
            <a:round/>
          </a:ln>
        </p:spPr>
        <p:txBody>
          <a:bodyPr lIns="90000" rIns="90000" tIns="45000" bIns="45000"/>
          <a:p>
            <a:pPr>
              <a:lnSpc>
                <a:spcPct val="100000"/>
              </a:lnSpc>
            </a:pPr>
            <a:r>
              <a:rPr b="1" lang="fr-FR" sz="1600">
                <a:solidFill>
                  <a:srgbClr val="000000"/>
                </a:solidFill>
                <a:latin typeface="Gill Sans MT"/>
              </a:rPr>
              <a:t>@EJB </a:t>
            </a:r>
            <a:r>
              <a:rPr lang="fr-FR" sz="1600">
                <a:solidFill>
                  <a:srgbClr val="000000"/>
                </a:solidFill>
                <a:latin typeface="Gill Sans MT"/>
              </a:rPr>
              <a:t>MyEJBLocal myEJB; // injection sans la robustesse de CDI (qualifieurs, ...)</a:t>
            </a:r>
            <a:endParaRPr/>
          </a:p>
        </p:txBody>
      </p:sp>
      <p:sp>
        <p:nvSpPr>
          <p:cNvPr id="720" name="CustomShape 6"/>
          <p:cNvSpPr/>
          <p:nvPr/>
        </p:nvSpPr>
        <p:spPr>
          <a:xfrm>
            <a:off x="323640" y="1700640"/>
            <a:ext cx="8568720" cy="333720"/>
          </a:xfrm>
          <a:prstGeom prst="rect">
            <a:avLst/>
          </a:prstGeom>
          <a:solidFill>
            <a:srgbClr val="ffffff"/>
          </a:solidFill>
          <a:ln w="19080">
            <a:solidFill>
              <a:srgbClr val="000000"/>
            </a:solidFill>
            <a:round/>
          </a:ln>
        </p:spPr>
        <p:txBody>
          <a:bodyPr lIns="90000" rIns="90000" tIns="45000" bIns="45000"/>
          <a:p>
            <a:pPr>
              <a:lnSpc>
                <a:spcPct val="100000"/>
              </a:lnSpc>
            </a:pPr>
            <a:r>
              <a:rPr b="1" lang="fr-FR" sz="1600">
                <a:solidFill>
                  <a:srgbClr val="000000"/>
                </a:solidFill>
                <a:latin typeface="Gill Sans MT"/>
              </a:rPr>
              <a:t>@Inject </a:t>
            </a:r>
            <a:r>
              <a:rPr lang="fr-FR" sz="1600">
                <a:solidFill>
                  <a:srgbClr val="000000"/>
                </a:solidFill>
                <a:latin typeface="Gill Sans MT"/>
              </a:rPr>
              <a:t>MyEJBLocal myEJB; // permet de tirer tous les bénéfices de CDI !</a:t>
            </a:r>
            <a:endParaRPr/>
          </a:p>
        </p:txBody>
      </p:sp>
    </p:spTree>
  </p:cSld>
  <p:timing>
    <p:tnLst>
      <p:par>
        <p:cTn id="145" dur="indefinite" restart="never" nodeType="tmRoot">
          <p:childTnLst>
            <p:seq>
              <p:cTn id="146" nodeType="mainSeq"/>
              <p:prevCondLst>
                <p:cond delay="0" evt="onPrev">
                  <p:tgtEl>
                    <p:sldTgt/>
                  </p:tgtEl>
                </p:cond>
              </p:prevCondLst>
              <p:nextCondLst>
                <p:cond delay="0" evt="onNext">
                  <p:tgtEl>
                    <p:sldTgt/>
                  </p:tgtEl>
                </p:cond>
              </p:nextCondLst>
            </p:seq>
          </p:childTnLst>
        </p:cTn>
      </p:par>
    </p:tnLst>
  </p:timing>
</p:sld>
</file>

<file path=ppt/slides/slide5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1" name="TextShape 1"/>
          <p:cNvSpPr txBox="1"/>
          <p:nvPr/>
        </p:nvSpPr>
        <p:spPr>
          <a:xfrm>
            <a:off x="1219320" y="2971800"/>
            <a:ext cx="6857640" cy="1066320"/>
          </a:xfrm>
          <a:prstGeom prst="rect">
            <a:avLst/>
          </a:prstGeom>
        </p:spPr>
        <p:txBody>
          <a:bodyPr lIns="90000" rIns="90000" tIns="45000" bIns="45000"/>
          <a:p>
            <a:pPr algn="r">
              <a:lnSpc>
                <a:spcPct val="100000"/>
              </a:lnSpc>
            </a:pPr>
            <a:r>
              <a:rPr lang="en-US" sz="3200">
                <a:solidFill>
                  <a:srgbClr val="dde9ec"/>
                </a:solidFill>
                <a:latin typeface="Bookman Old Style"/>
              </a:rPr>
              <a:t>EJB Session Beans</a:t>
            </a:r>
            <a:endParaRPr/>
          </a:p>
        </p:txBody>
      </p:sp>
      <p:sp>
        <p:nvSpPr>
          <p:cNvPr id="722" name="TextShape 2"/>
          <p:cNvSpPr txBox="1"/>
          <p:nvPr/>
        </p:nvSpPr>
        <p:spPr>
          <a:xfrm>
            <a:off x="1295280" y="4267080"/>
            <a:ext cx="6781320" cy="1142640"/>
          </a:xfrm>
          <a:prstGeom prst="rect">
            <a:avLst/>
          </a:prstGeom>
        </p:spPr>
        <p:txBody>
          <a:bodyPr lIns="90000" rIns="90000" tIns="45000" bIns="45000"/>
          <a:p>
            <a:endParaRPr/>
          </a:p>
        </p:txBody>
      </p:sp>
      <p:sp>
        <p:nvSpPr>
          <p:cNvPr id="723" name="TextShape 3"/>
          <p:cNvSpPr txBox="1"/>
          <p:nvPr/>
        </p:nvSpPr>
        <p:spPr>
          <a:xfrm>
            <a:off x="1069920" y="6355080"/>
            <a:ext cx="1520640" cy="365400"/>
          </a:xfrm>
          <a:prstGeom prst="rect">
            <a:avLst/>
          </a:prstGeom>
        </p:spPr>
        <p:txBody>
          <a:bodyPr lIns="90000" rIns="90000" tIns="45000" bIns="45000"/>
          <a:p>
            <a:pPr>
              <a:lnSpc>
                <a:spcPct val="100000"/>
              </a:lnSpc>
            </a:pPr>
            <a:fld id="{A5F44A8A-BD55-4AB1-8F0E-85317D374F27}" type="slidenum">
              <a:rPr lang="fr-FR" sz="1400">
                <a:solidFill>
                  <a:srgbClr val="dde9ec"/>
                </a:solidFill>
                <a:latin typeface="Arial"/>
              </a:rPr>
              <a:t>&lt;numéro&gt;</a:t>
            </a:fld>
            <a:endParaRPr/>
          </a:p>
        </p:txBody>
      </p:sp>
    </p:spTree>
  </p:cSld>
  <p:timing>
    <p:tnLst>
      <p:par>
        <p:cTn id="147" dur="indefinite" restart="never" nodeType="tmRoot">
          <p:childTnLst>
            <p:seq>
              <p:cTn id="148" nodeType="mainSeq"/>
              <p:prevCondLst>
                <p:cond delay="0" evt="onPrev">
                  <p:tgtEl>
                    <p:sldTgt/>
                  </p:tgtEl>
                </p:cond>
              </p:prevCondLst>
              <p:nextCondLst>
                <p:cond delay="0" evt="onNext">
                  <p:tgtEl>
                    <p:sldTgt/>
                  </p:tgtEl>
                </p:cond>
              </p:nextCondLst>
            </p:seq>
          </p:childTnLst>
        </p:cTn>
      </p:par>
    </p:tnLst>
  </p:timing>
</p:sld>
</file>

<file path=ppt/slides/slide5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4"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Session Beans</a:t>
            </a:r>
            <a:endParaRPr/>
          </a:p>
        </p:txBody>
      </p:sp>
      <p:sp>
        <p:nvSpPr>
          <p:cNvPr id="725"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b="1" lang="en-US" sz="2600">
                <a:solidFill>
                  <a:srgbClr val="000000"/>
                </a:solidFill>
                <a:latin typeface="Gill Sans MT"/>
              </a:rPr>
              <a:t>Sans état </a:t>
            </a:r>
            <a:r>
              <a:rPr lang="en-US" sz="2600">
                <a:solidFill>
                  <a:srgbClr val="000000"/>
                </a:solidFill>
                <a:latin typeface="Gill Sans MT"/>
              </a:rPr>
              <a:t>: après chaque appel, son état est réinitialisé</a:t>
            </a:r>
            <a:endParaRPr/>
          </a:p>
          <a:p>
            <a:pPr lvl="1">
              <a:lnSpc>
                <a:spcPct val="100000"/>
              </a:lnSpc>
              <a:buSzPct val="76000"/>
              <a:buFont typeface="Wingdings 3" charset="2"/>
              <a:buChar char=""/>
            </a:pPr>
            <a:r>
              <a:rPr lang="en-US" sz="2300">
                <a:solidFill>
                  <a:srgbClr val="464653"/>
                </a:solidFill>
                <a:latin typeface="Gill Sans MT"/>
              </a:rPr>
              <a:t>Exemples : </a:t>
            </a:r>
            <a:endParaRPr/>
          </a:p>
          <a:p>
            <a:pPr lvl="2">
              <a:lnSpc>
                <a:spcPct val="100000"/>
              </a:lnSpc>
              <a:buSzPct val="76000"/>
              <a:buFont typeface="Wingdings 3" charset="2"/>
              <a:buChar char=""/>
            </a:pPr>
            <a:r>
              <a:rPr lang="en-US" sz="2000">
                <a:solidFill>
                  <a:srgbClr val="000000"/>
                </a:solidFill>
                <a:latin typeface="Gill Sans MT"/>
              </a:rPr>
              <a:t>récupérer la liste des comptes bancaires d’un client dans une base de données</a:t>
            </a:r>
            <a:endParaRPr/>
          </a:p>
          <a:p>
            <a:pPr lvl="2">
              <a:lnSpc>
                <a:spcPct val="100000"/>
              </a:lnSpc>
              <a:buSzPct val="76000"/>
              <a:buFont typeface="Wingdings 3" charset="2"/>
              <a:buChar char=""/>
            </a:pPr>
            <a:r>
              <a:rPr lang="en-US" sz="2000">
                <a:solidFill>
                  <a:srgbClr val="000000"/>
                </a:solidFill>
                <a:latin typeface="Gill Sans MT"/>
              </a:rPr>
              <a:t>effectuer une transaction bancaire</a:t>
            </a:r>
            <a:endParaRPr/>
          </a:p>
          <a:p>
            <a:pPr>
              <a:lnSpc>
                <a:spcPct val="100000"/>
              </a:lnSpc>
            </a:pPr>
            <a:endParaRPr/>
          </a:p>
          <a:p>
            <a:pPr>
              <a:lnSpc>
                <a:spcPct val="100000"/>
              </a:lnSpc>
              <a:buSzPct val="76000"/>
              <a:buFont typeface="Wingdings 3" charset="2"/>
              <a:buChar char=""/>
            </a:pPr>
            <a:r>
              <a:rPr b="1" lang="en-US" sz="2600">
                <a:solidFill>
                  <a:srgbClr val="000000"/>
                </a:solidFill>
                <a:latin typeface="Gill Sans MT"/>
              </a:rPr>
              <a:t>Avec état </a:t>
            </a:r>
            <a:r>
              <a:rPr lang="en-US" sz="2600">
                <a:solidFill>
                  <a:srgbClr val="000000"/>
                </a:solidFill>
                <a:latin typeface="Gill Sans MT"/>
              </a:rPr>
              <a:t>: son état est maintenu pendant toute la durée de vie du contexte auquel il est associé, </a:t>
            </a:r>
            <a:endParaRPr/>
          </a:p>
          <a:p>
            <a:pPr lvl="1">
              <a:lnSpc>
                <a:spcPct val="100000"/>
              </a:lnSpc>
              <a:buSzPct val="76000"/>
              <a:buFont typeface="Wingdings 3" charset="2"/>
              <a:buChar char=""/>
            </a:pPr>
            <a:r>
              <a:rPr lang="en-US" sz="2300">
                <a:solidFill>
                  <a:srgbClr val="464653"/>
                </a:solidFill>
                <a:latin typeface="Gill Sans MT"/>
              </a:rPr>
              <a:t>Exemple : </a:t>
            </a:r>
            <a:endParaRPr/>
          </a:p>
          <a:p>
            <a:pPr lvl="2">
              <a:lnSpc>
                <a:spcPct val="100000"/>
              </a:lnSpc>
              <a:buSzPct val="76000"/>
              <a:buFont typeface="Wingdings 3" charset="2"/>
              <a:buChar char=""/>
            </a:pPr>
            <a:r>
              <a:rPr lang="en-US" sz="2000">
                <a:solidFill>
                  <a:srgbClr val="000000"/>
                </a:solidFill>
                <a:latin typeface="Gill Sans MT"/>
              </a:rPr>
              <a:t>Un panier sur un site de vente en ligne</a:t>
            </a:r>
            <a:endParaRPr/>
          </a:p>
          <a:p>
            <a:pPr>
              <a:lnSpc>
                <a:spcPct val="100000"/>
              </a:lnSpc>
            </a:pPr>
            <a:endParaRPr/>
          </a:p>
          <a:p>
            <a:pPr>
              <a:lnSpc>
                <a:spcPct val="100000"/>
              </a:lnSpc>
              <a:buSzPct val="76000"/>
              <a:buFont typeface="Wingdings 3" charset="2"/>
              <a:buChar char=""/>
            </a:pPr>
            <a:r>
              <a:rPr b="1" lang="en-US" sz="2600">
                <a:solidFill>
                  <a:srgbClr val="000000"/>
                </a:solidFill>
                <a:latin typeface="Gill Sans MT"/>
              </a:rPr>
              <a:t>Singleton</a:t>
            </a:r>
            <a:r>
              <a:rPr lang="en-US" sz="2600">
                <a:solidFill>
                  <a:srgbClr val="000000"/>
                </a:solidFill>
                <a:latin typeface="Gill Sans MT"/>
              </a:rPr>
              <a:t> : quand on veut être assuré qu’il n’y a qu’une seule instance du bean pour tous les utilisateurs de l’application</a:t>
            </a:r>
            <a:endParaRPr/>
          </a:p>
          <a:p>
            <a:pPr lvl="1">
              <a:lnSpc>
                <a:spcPct val="100000"/>
              </a:lnSpc>
              <a:buSzPct val="76000"/>
              <a:buFont typeface="Wingdings 3" charset="2"/>
              <a:buChar char=""/>
            </a:pPr>
            <a:r>
              <a:rPr lang="en-US" sz="2300">
                <a:solidFill>
                  <a:srgbClr val="464653"/>
                </a:solidFill>
                <a:latin typeface="Gill Sans MT"/>
              </a:rPr>
              <a:t>Exemple : </a:t>
            </a:r>
            <a:endParaRPr/>
          </a:p>
          <a:p>
            <a:pPr lvl="2">
              <a:lnSpc>
                <a:spcPct val="100000"/>
              </a:lnSpc>
              <a:buSzPct val="76000"/>
              <a:buFont typeface="Wingdings 3" charset="2"/>
              <a:buChar char=""/>
            </a:pPr>
            <a:r>
              <a:rPr lang="en-US" sz="2000">
                <a:solidFill>
                  <a:srgbClr val="000000"/>
                </a:solidFill>
                <a:latin typeface="Gill Sans MT"/>
              </a:rPr>
              <a:t>cache d’une liste de pays (pour améliorer les performances)</a:t>
            </a:r>
            <a:endParaRPr/>
          </a:p>
          <a:p>
            <a:pPr lvl="2">
              <a:lnSpc>
                <a:spcPct val="100000"/>
              </a:lnSpc>
              <a:buSzPct val="76000"/>
              <a:buFont typeface="Wingdings 3" charset="2"/>
              <a:buChar char=""/>
            </a:pPr>
            <a:r>
              <a:rPr lang="en-US" sz="2000">
                <a:solidFill>
                  <a:srgbClr val="000000"/>
                </a:solidFill>
                <a:latin typeface="Gill Sans MT"/>
              </a:rPr>
              <a:t>...</a:t>
            </a:r>
            <a:endParaRPr/>
          </a:p>
        </p:txBody>
      </p:sp>
    </p:spTree>
  </p:cSld>
  <p:timing>
    <p:tnLst>
      <p:par>
        <p:cTn id="149" dur="indefinite" restart="never" nodeType="tmRoot">
          <p:childTnLst>
            <p:seq>
              <p:cTn id="150" nodeType="mainSeq"/>
              <p:prevCondLst>
                <p:cond delay="0" evt="onPrev">
                  <p:tgtEl>
                    <p:sldTgt/>
                  </p:tgtEl>
                </p:cond>
              </p:prevCondLst>
              <p:nextCondLst>
                <p:cond delay="0" evt="onNext">
                  <p:tgtEl>
                    <p:sldTgt/>
                  </p:tgtEl>
                </p:cond>
              </p:nextCondLst>
            </p:seq>
          </p:childTnLst>
        </p:cTn>
      </p:par>
    </p:tnLst>
  </p:timing>
</p:sld>
</file>

<file path=ppt/slides/slide5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6"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Lifecycle callbacks</a:t>
            </a:r>
            <a:endParaRPr/>
          </a:p>
        </p:txBody>
      </p:sp>
      <p:sp>
        <p:nvSpPr>
          <p:cNvPr id="727" name="TextShape 2"/>
          <p:cNvSpPr txBox="1"/>
          <p:nvPr/>
        </p:nvSpPr>
        <p:spPr>
          <a:xfrm>
            <a:off x="612720" y="6356520"/>
            <a:ext cx="1980720" cy="365400"/>
          </a:xfrm>
          <a:prstGeom prst="rect">
            <a:avLst/>
          </a:prstGeom>
        </p:spPr>
        <p:txBody>
          <a:bodyPr lIns="90000" rIns="90000" tIns="45000" bIns="45000"/>
          <a:p>
            <a:pPr>
              <a:lnSpc>
                <a:spcPct val="100000"/>
              </a:lnSpc>
            </a:pPr>
            <a:fld id="{426E009C-C5CD-4930-AB7D-AA3D37D385AE}" type="slidenum">
              <a:rPr lang="fr-FR" sz="1400">
                <a:solidFill>
                  <a:srgbClr val="464653"/>
                </a:solidFill>
                <a:latin typeface="Arial"/>
              </a:rPr>
              <a:t>&lt;numéro&gt;</a:t>
            </a:fld>
            <a:endParaRPr/>
          </a:p>
        </p:txBody>
      </p:sp>
      <p:sp>
        <p:nvSpPr>
          <p:cNvPr id="728" name="TextShape 3"/>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Comme pour tout bean, on a les callbacks de cycle de vie classique</a:t>
            </a:r>
            <a:endParaRPr/>
          </a:p>
          <a:p>
            <a:pPr lvl="1">
              <a:lnSpc>
                <a:spcPct val="100000"/>
              </a:lnSpc>
              <a:buSzPct val="76000"/>
              <a:buFont typeface="Wingdings 3" charset="2"/>
              <a:buChar char=""/>
            </a:pPr>
            <a:r>
              <a:rPr lang="en-US" sz="2300">
                <a:solidFill>
                  <a:srgbClr val="464653"/>
                </a:solidFill>
                <a:latin typeface="Gill Sans MT"/>
              </a:rPr>
              <a:t>@PostConstruct</a:t>
            </a:r>
            <a:endParaRPr/>
          </a:p>
          <a:p>
            <a:pPr lvl="1">
              <a:lnSpc>
                <a:spcPct val="100000"/>
              </a:lnSpc>
              <a:buSzPct val="76000"/>
              <a:buFont typeface="Wingdings 3" charset="2"/>
              <a:buChar char=""/>
            </a:pPr>
            <a:r>
              <a:rPr lang="en-US" sz="2300">
                <a:solidFill>
                  <a:srgbClr val="464653"/>
                </a:solidFill>
                <a:latin typeface="Gill Sans MT"/>
              </a:rPr>
              <a:t>@PreDestroy</a:t>
            </a:r>
            <a:endParaRPr/>
          </a:p>
        </p:txBody>
      </p:sp>
    </p:spTree>
  </p:cSld>
  <p:timing>
    <p:tnLst>
      <p:par>
        <p:cTn id="151" dur="indefinite" restart="never" nodeType="tmRoot">
          <p:childTnLst>
            <p:seq>
              <p:cTn id="152" nodeType="mainSeq"/>
              <p:prevCondLst>
                <p:cond delay="0" evt="onPrev">
                  <p:tgtEl>
                    <p:sldTgt/>
                  </p:tgtEl>
                </p:cond>
              </p:prevCondLst>
              <p:nextCondLst>
                <p:cond delay="0" evt="onNext">
                  <p:tgtEl>
                    <p:sldTgt/>
                  </p:tgtEl>
                </p:cond>
              </p:nextCondLst>
            </p:seq>
          </p:childTnLst>
        </p:cTn>
      </p:par>
    </p:tnLst>
  </p:timing>
</p:sld>
</file>

<file path=ppt/slides/slide5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9"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Stateless Session Beans</a:t>
            </a:r>
            <a:endParaRPr/>
          </a:p>
        </p:txBody>
      </p:sp>
      <p:sp>
        <p:nvSpPr>
          <p:cNvPr id="730" name="TextShape 2"/>
          <p:cNvSpPr txBox="1"/>
          <p:nvPr/>
        </p:nvSpPr>
        <p:spPr>
          <a:xfrm>
            <a:off x="457200" y="1227600"/>
            <a:ext cx="8229240" cy="4937400"/>
          </a:xfrm>
          <a:prstGeom prst="rect">
            <a:avLst/>
          </a:prstGeom>
        </p:spPr>
        <p:txBody>
          <a:bodyPr lIns="90000" rIns="90000" tIns="45000" bIns="45000"/>
          <a:p>
            <a:pPr>
              <a:lnSpc>
                <a:spcPct val="90000"/>
              </a:lnSpc>
              <a:buSzPct val="76000"/>
              <a:buFont typeface="Wingdings 3" charset="2"/>
              <a:buChar char=""/>
            </a:pPr>
            <a:r>
              <a:rPr lang="en-US" sz="2400">
                <a:solidFill>
                  <a:srgbClr val="000000"/>
                </a:solidFill>
                <a:latin typeface="Gill Sans MT"/>
              </a:rPr>
              <a:t>Annotation </a:t>
            </a:r>
            <a:r>
              <a:rPr b="1" lang="en-US" sz="2400">
                <a:solidFill>
                  <a:srgbClr val="000000"/>
                </a:solidFill>
                <a:latin typeface="Gill Sans MT"/>
              </a:rPr>
              <a:t>@Stateless</a:t>
            </a:r>
            <a:endParaRPr/>
          </a:p>
          <a:p>
            <a:pPr>
              <a:lnSpc>
                <a:spcPct val="90000"/>
              </a:lnSpc>
            </a:pPr>
            <a:endParaRPr/>
          </a:p>
          <a:p>
            <a:pPr>
              <a:lnSpc>
                <a:spcPct val="90000"/>
              </a:lnSpc>
              <a:buSzPct val="76000"/>
              <a:buFont typeface="Wingdings 3" charset="2"/>
              <a:buChar char=""/>
            </a:pPr>
            <a:r>
              <a:rPr lang="en-US" sz="2400">
                <a:solidFill>
                  <a:srgbClr val="000000"/>
                </a:solidFill>
                <a:latin typeface="Gill Sans MT"/>
              </a:rPr>
              <a:t>Le bean est </a:t>
            </a:r>
            <a:r>
              <a:rPr b="1" lang="en-US" sz="2400">
                <a:solidFill>
                  <a:srgbClr val="000000"/>
                </a:solidFill>
                <a:latin typeface="Gill Sans MT"/>
              </a:rPr>
              <a:t>réinitialisé </a:t>
            </a:r>
            <a:r>
              <a:rPr lang="en-US" sz="2400">
                <a:solidFill>
                  <a:srgbClr val="000000"/>
                </a:solidFill>
                <a:latin typeface="Gill Sans MT"/>
              </a:rPr>
              <a:t>après chaque appel de méthode</a:t>
            </a:r>
            <a:endParaRPr/>
          </a:p>
          <a:p>
            <a:pPr lvl="1">
              <a:lnSpc>
                <a:spcPct val="90000"/>
              </a:lnSpc>
              <a:buSzPct val="76000"/>
              <a:buFont typeface="Wingdings 3" charset="2"/>
              <a:buChar char=""/>
            </a:pPr>
            <a:r>
              <a:rPr lang="en-US" sz="2100">
                <a:solidFill>
                  <a:srgbClr val="464653"/>
                </a:solidFill>
                <a:latin typeface="Gill Sans MT"/>
              </a:rPr>
              <a:t>Le client passe toutes les données nécessaires au traitement lors de l'appel de méthode</a:t>
            </a:r>
            <a:endParaRPr/>
          </a:p>
          <a:p>
            <a:pPr lvl="1">
              <a:lnSpc>
                <a:spcPct val="90000"/>
              </a:lnSpc>
              <a:buSzPct val="76000"/>
              <a:buFont typeface="Wingdings 3" charset="2"/>
              <a:buChar char=""/>
            </a:pPr>
            <a:r>
              <a:rPr lang="en-US" sz="2100">
                <a:solidFill>
                  <a:srgbClr val="464653"/>
                </a:solidFill>
                <a:latin typeface="Gill Sans MT"/>
              </a:rPr>
              <a:t>Pas d’appel concurrent</a:t>
            </a:r>
            <a:endParaRPr/>
          </a:p>
          <a:p>
            <a:pPr>
              <a:lnSpc>
                <a:spcPct val="90000"/>
              </a:lnSpc>
            </a:pPr>
            <a:endParaRPr/>
          </a:p>
          <a:p>
            <a:pPr>
              <a:lnSpc>
                <a:spcPct val="90000"/>
              </a:lnSpc>
              <a:buSzPct val="76000"/>
              <a:buFont typeface="Wingdings 3" charset="2"/>
              <a:buChar char=""/>
            </a:pPr>
            <a:r>
              <a:rPr b="1" lang="en-US" sz="2400">
                <a:solidFill>
                  <a:srgbClr val="000000"/>
                </a:solidFill>
                <a:latin typeface="Gill Sans MT"/>
              </a:rPr>
              <a:t>Réinitialisé, pas forcément détruit</a:t>
            </a:r>
            <a:r>
              <a:rPr lang="en-US" sz="2400">
                <a:solidFill>
                  <a:srgbClr val="000000"/>
                </a:solidFill>
                <a:latin typeface="Gill Sans MT"/>
              </a:rPr>
              <a:t>: </a:t>
            </a:r>
            <a:endParaRPr/>
          </a:p>
          <a:p>
            <a:pPr lvl="1">
              <a:lnSpc>
                <a:spcPct val="90000"/>
              </a:lnSpc>
              <a:buSzPct val="76000"/>
              <a:buFont typeface="Wingdings 3" charset="2"/>
              <a:buChar char=""/>
            </a:pPr>
            <a:r>
              <a:rPr lang="en-US" sz="2100">
                <a:solidFill>
                  <a:srgbClr val="464653"/>
                </a:solidFill>
                <a:latin typeface="Gill Sans MT"/>
              </a:rPr>
              <a:t>le container gère un </a:t>
            </a:r>
            <a:r>
              <a:rPr b="1" lang="en-US" sz="2100">
                <a:solidFill>
                  <a:srgbClr val="464653"/>
                </a:solidFill>
                <a:latin typeface="Gill Sans MT"/>
              </a:rPr>
              <a:t>pool </a:t>
            </a:r>
            <a:r>
              <a:rPr lang="en-US" sz="2100">
                <a:solidFill>
                  <a:srgbClr val="464653"/>
                </a:solidFill>
                <a:latin typeface="Gill Sans MT"/>
              </a:rPr>
              <a:t>de beans sans état: </a:t>
            </a:r>
            <a:r>
              <a:rPr lang="en-US" sz="2100">
                <a:solidFill>
                  <a:srgbClr val="464653"/>
                </a:solidFill>
                <a:latin typeface="Gill Sans MT"/>
              </a:rPr>
              <a:t>
</a:t>
            </a:r>
            <a:r>
              <a:rPr lang="en-US" sz="2100">
                <a:solidFill>
                  <a:srgbClr val="464653"/>
                </a:solidFill>
                <a:latin typeface="Gill Sans MT"/>
              </a:rPr>
              <a:t>il choisit si il veut créer plus de beans, ou en destruire certains</a:t>
            </a:r>
            <a:endParaRPr/>
          </a:p>
          <a:p>
            <a:pPr lvl="1">
              <a:lnSpc>
                <a:spcPct val="90000"/>
              </a:lnSpc>
              <a:buSzPct val="76000"/>
              <a:buFont typeface="Wingdings 3" charset="2"/>
              <a:buChar char=""/>
            </a:pPr>
            <a:r>
              <a:rPr lang="en-US" sz="2100">
                <a:solidFill>
                  <a:srgbClr val="464653"/>
                </a:solidFill>
                <a:latin typeface="Gill Sans MT"/>
              </a:rPr>
              <a:t>Chaque serveur d’application peut permettre de configurer:</a:t>
            </a:r>
            <a:endParaRPr/>
          </a:p>
          <a:p>
            <a:pPr lvl="2">
              <a:lnSpc>
                <a:spcPct val="90000"/>
              </a:lnSpc>
              <a:buSzPct val="76000"/>
              <a:buFont typeface="Wingdings 3" charset="2"/>
              <a:buChar char=""/>
            </a:pPr>
            <a:r>
              <a:rPr lang="en-US">
                <a:solidFill>
                  <a:srgbClr val="000000"/>
                </a:solidFill>
                <a:latin typeface="Gill Sans MT"/>
              </a:rPr>
              <a:t>Le nombre de beans au départ</a:t>
            </a:r>
            <a:endParaRPr/>
          </a:p>
          <a:p>
            <a:pPr lvl="2">
              <a:lnSpc>
                <a:spcPct val="90000"/>
              </a:lnSpc>
              <a:buSzPct val="76000"/>
              <a:buFont typeface="Wingdings 3" charset="2"/>
              <a:buChar char=""/>
            </a:pPr>
            <a:r>
              <a:rPr lang="en-US">
                <a:solidFill>
                  <a:srgbClr val="000000"/>
                </a:solidFill>
                <a:latin typeface="Gill Sans MT"/>
              </a:rPr>
              <a:t>Le nombre de nouveau beans à créer en une fois si besoin</a:t>
            </a:r>
            <a:endParaRPr/>
          </a:p>
          <a:p>
            <a:pPr>
              <a:lnSpc>
                <a:spcPct val="90000"/>
              </a:lnSpc>
            </a:pPr>
            <a:endParaRPr/>
          </a:p>
        </p:txBody>
      </p:sp>
    </p:spTree>
  </p:cSld>
  <p:timing>
    <p:tnLst>
      <p:par>
        <p:cTn id="153" dur="indefinite" restart="never" nodeType="tmRoot">
          <p:childTnLst>
            <p:seq>
              <p:cTn id="154" nodeType="mainSeq"/>
              <p:prevCondLst>
                <p:cond delay="0" evt="onPrev">
                  <p:tgtEl>
                    <p:sldTgt/>
                  </p:tgtEl>
                </p:cond>
              </p:prevCondLst>
              <p:nextCondLst>
                <p:cond delay="0" evt="onNext">
                  <p:tgtEl>
                    <p:sldTgt/>
                  </p:tgtEl>
                </p:cond>
              </p:nextCondLst>
            </p:seq>
          </p:childTnLst>
        </p:cTn>
      </p:par>
    </p:tnLst>
  </p:timing>
</p:sld>
</file>

<file path=ppt/slides/slide5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31"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Exemple de bean sans état</a:t>
            </a:r>
            <a:endParaRPr/>
          </a:p>
        </p:txBody>
      </p:sp>
      <p:sp>
        <p:nvSpPr>
          <p:cNvPr id="732" name="TextShape 2"/>
          <p:cNvSpPr txBox="1"/>
          <p:nvPr/>
        </p:nvSpPr>
        <p:spPr>
          <a:xfrm>
            <a:off x="612720" y="6356520"/>
            <a:ext cx="1980720" cy="365400"/>
          </a:xfrm>
          <a:prstGeom prst="rect">
            <a:avLst/>
          </a:prstGeom>
        </p:spPr>
        <p:txBody>
          <a:bodyPr lIns="90000" rIns="90000" tIns="45000" bIns="45000"/>
          <a:p>
            <a:pPr>
              <a:lnSpc>
                <a:spcPct val="100000"/>
              </a:lnSpc>
            </a:pPr>
            <a:fld id="{A510B2B9-3EBB-4741-B219-C970333BA442}" type="slidenum">
              <a:rPr lang="fr-FR" sz="1400">
                <a:solidFill>
                  <a:srgbClr val="464653"/>
                </a:solidFill>
                <a:latin typeface="Arial"/>
              </a:rPr>
              <a:t>&lt;numéro&gt;</a:t>
            </a:fld>
            <a:endParaRPr/>
          </a:p>
        </p:txBody>
      </p:sp>
      <p:sp>
        <p:nvSpPr>
          <p:cNvPr id="733" name="TextShape 3"/>
          <p:cNvSpPr txBox="1"/>
          <p:nvPr/>
        </p:nvSpPr>
        <p:spPr>
          <a:xfrm>
            <a:off x="457200" y="5301360"/>
            <a:ext cx="8229240" cy="85536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Pourquoi on utilise un EJB ici ?</a:t>
            </a:r>
            <a:endParaRPr/>
          </a:p>
          <a:p>
            <a:pPr lvl="1">
              <a:lnSpc>
                <a:spcPct val="100000"/>
              </a:lnSpc>
              <a:buSzPct val="76000"/>
              <a:buFont typeface="Wingdings 3" charset="2"/>
              <a:buChar char=""/>
            </a:pPr>
            <a:r>
              <a:rPr lang="en-US" sz="2300">
                <a:solidFill>
                  <a:srgbClr val="464653"/>
                </a:solidFill>
                <a:latin typeface="Gill Sans MT"/>
              </a:rPr>
              <a:t>Le conteneur gère les transactions,  la sécurité...</a:t>
            </a:r>
            <a:endParaRPr/>
          </a:p>
        </p:txBody>
      </p:sp>
      <p:sp>
        <p:nvSpPr>
          <p:cNvPr id="734" name="CustomShape 4"/>
          <p:cNvSpPr/>
          <p:nvPr/>
        </p:nvSpPr>
        <p:spPr>
          <a:xfrm>
            <a:off x="1043640" y="1772640"/>
            <a:ext cx="6678000" cy="2834640"/>
          </a:xfrm>
          <a:prstGeom prst="rect">
            <a:avLst/>
          </a:prstGeom>
          <a:solidFill>
            <a:srgbClr val="ffffff"/>
          </a:solidFill>
          <a:ln w="19080">
            <a:solidFill>
              <a:srgbClr val="000000"/>
            </a:solidFill>
            <a:round/>
          </a:ln>
        </p:spPr>
        <p:txBody>
          <a:bodyPr lIns="90000" rIns="90000" tIns="45000" bIns="45000"/>
          <a:p>
            <a:pPr>
              <a:lnSpc>
                <a:spcPct val="100000"/>
              </a:lnSpc>
            </a:pPr>
            <a:r>
              <a:rPr lang="fr-FR" sz="2000">
                <a:solidFill>
                  <a:srgbClr val="000000"/>
                </a:solidFill>
                <a:latin typeface="Verdana"/>
                <a:ea typeface="Verdana"/>
              </a:rPr>
              <a:t>@Stateless</a:t>
            </a:r>
            <a:r>
              <a:rPr lang="fr-FR" sz="2000">
                <a:solidFill>
                  <a:srgbClr val="000000"/>
                </a:solidFill>
                <a:latin typeface="Verdana"/>
                <a:ea typeface="Verdana"/>
              </a:rPr>
              <a:t>
</a:t>
            </a:r>
            <a:r>
              <a:rPr lang="fr-FR" sz="2000">
                <a:solidFill>
                  <a:srgbClr val="000000"/>
                </a:solidFill>
                <a:latin typeface="Verdana"/>
                <a:ea typeface="Verdana"/>
              </a:rPr>
              <a:t>public class GestionnaireDeCB {</a:t>
            </a:r>
            <a:endParaRPr/>
          </a:p>
          <a:p>
            <a:pPr>
              <a:lnSpc>
                <a:spcPct val="100000"/>
              </a:lnSpc>
            </a:pPr>
            <a:r>
              <a:rPr lang="fr-FR" sz="2000">
                <a:solidFill>
                  <a:srgbClr val="000000"/>
                </a:solidFill>
                <a:latin typeface="Verdana"/>
                <a:ea typeface="Verdana"/>
              </a:rPr>
              <a:t>  </a:t>
            </a:r>
            <a:endParaRPr/>
          </a:p>
          <a:p>
            <a:pPr>
              <a:lnSpc>
                <a:spcPct val="100000"/>
              </a:lnSpc>
            </a:pPr>
            <a:r>
              <a:rPr lang="fr-FR" sz="2000">
                <a:solidFill>
                  <a:srgbClr val="000000"/>
                </a:solidFill>
                <a:latin typeface="Verdana"/>
                <a:ea typeface="Verdana"/>
              </a:rPr>
              <a:t>  </a:t>
            </a:r>
            <a:r>
              <a:rPr lang="fr-FR" sz="2000">
                <a:solidFill>
                  <a:srgbClr val="000000"/>
                </a:solidFill>
                <a:latin typeface="Verdana"/>
                <a:ea typeface="Verdana"/>
              </a:rPr>
              <a:t>@Inject EntityManager em;</a:t>
            </a:r>
            <a:endParaRPr/>
          </a:p>
          <a:p>
            <a:pPr>
              <a:lnSpc>
                <a:spcPct val="100000"/>
              </a:lnSpc>
            </a:pPr>
            <a:endParaRPr/>
          </a:p>
          <a:p>
            <a:pPr>
              <a:lnSpc>
                <a:spcPct val="100000"/>
              </a:lnSpc>
            </a:pPr>
            <a:r>
              <a:rPr lang="fr-FR" sz="2000">
                <a:solidFill>
                  <a:srgbClr val="000000"/>
                </a:solidFill>
                <a:latin typeface="Verdana"/>
                <a:ea typeface="Verdana"/>
              </a:rPr>
              <a:t>  </a:t>
            </a:r>
            <a:r>
              <a:rPr lang="fr-FR" sz="2000">
                <a:solidFill>
                  <a:srgbClr val="000000"/>
                </a:solidFill>
                <a:latin typeface="Verdana"/>
                <a:ea typeface="Verdana"/>
              </a:rPr>
              <a:t>public CompteBancaire find(int id) {</a:t>
            </a:r>
            <a:r>
              <a:rPr lang="fr-FR" sz="2000">
                <a:solidFill>
                  <a:srgbClr val="000000"/>
                </a:solidFill>
                <a:latin typeface="Verdana"/>
                <a:ea typeface="Verdana"/>
              </a:rPr>
              <a:t>
</a:t>
            </a:r>
            <a:r>
              <a:rPr lang="fr-FR" sz="2000">
                <a:solidFill>
                  <a:srgbClr val="000000"/>
                </a:solidFill>
                <a:latin typeface="Verdana"/>
                <a:ea typeface="Verdana"/>
              </a:rPr>
              <a:t>     return em.find(CompteBancaire.class, id);</a:t>
            </a:r>
            <a:r>
              <a:rPr lang="fr-FR" sz="2000">
                <a:solidFill>
                  <a:srgbClr val="000000"/>
                </a:solidFill>
                <a:latin typeface="Verdana"/>
                <a:ea typeface="Verdana"/>
              </a:rPr>
              <a:t>
</a:t>
            </a:r>
            <a:r>
              <a:rPr lang="fr-FR" sz="2000">
                <a:solidFill>
                  <a:srgbClr val="000000"/>
                </a:solidFill>
                <a:latin typeface="Verdana"/>
                <a:ea typeface="Verdana"/>
              </a:rPr>
              <a:t>  }</a:t>
            </a:r>
            <a:endParaRPr/>
          </a:p>
          <a:p>
            <a:pPr>
              <a:lnSpc>
                <a:spcPct val="100000"/>
              </a:lnSpc>
            </a:pPr>
            <a:r>
              <a:rPr lang="fr-FR" sz="2000">
                <a:solidFill>
                  <a:srgbClr val="000000"/>
                </a:solidFill>
                <a:latin typeface="Verdana"/>
                <a:ea typeface="Verdana"/>
              </a:rPr>
              <a:t>}</a:t>
            </a:r>
            <a:endParaRPr/>
          </a:p>
        </p:txBody>
      </p:sp>
    </p:spTree>
  </p:cSld>
  <p:timing>
    <p:tnLst>
      <p:par>
        <p:cTn id="155" dur="indefinite" restart="never" nodeType="tmRoot">
          <p:childTnLst>
            <p:seq>
              <p:cTn id="156" nodeType="mainSeq"/>
              <p:prevCondLst>
                <p:cond delay="0" evt="onPrev">
                  <p:tgtEl>
                    <p:sldTgt/>
                  </p:tgtEl>
                </p:cond>
              </p:prevCondLst>
              <p:nextCondLst>
                <p:cond delay="0" evt="onNext">
                  <p:tgtEl>
                    <p:sldTgt/>
                  </p:tgtEl>
                </p:cond>
              </p:nextCondLst>
            </p:seq>
          </p:childTnLst>
        </p:cTn>
      </p:par>
    </p:tnLst>
  </p:timing>
</p:sld>
</file>

<file path=ppt/slides/slide5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35"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Interface locale et implémentation</a:t>
            </a:r>
            <a:endParaRPr/>
          </a:p>
        </p:txBody>
      </p:sp>
      <p:sp>
        <p:nvSpPr>
          <p:cNvPr id="736" name="TextShape 2"/>
          <p:cNvSpPr txBox="1"/>
          <p:nvPr/>
        </p:nvSpPr>
        <p:spPr>
          <a:xfrm>
            <a:off x="539640" y="3357000"/>
            <a:ext cx="8000640" cy="281484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Donner une interface locale explicite permet de choisir les méthodes exposées aux clients</a:t>
            </a:r>
            <a:endParaRPr/>
          </a:p>
          <a:p>
            <a:pPr>
              <a:lnSpc>
                <a:spcPct val="100000"/>
              </a:lnSpc>
              <a:buSzPct val="76000"/>
              <a:buFont typeface="Wingdings 3" charset="2"/>
              <a:buChar char=""/>
            </a:pPr>
            <a:r>
              <a:rPr lang="en-US" sz="2600">
                <a:solidFill>
                  <a:srgbClr val="000000"/>
                </a:solidFill>
                <a:latin typeface="Gill Sans MT"/>
              </a:rPr>
              <a:t>Si on ne spécifie pas d’interface, par défaut:</a:t>
            </a:r>
            <a:endParaRPr/>
          </a:p>
          <a:p>
            <a:pPr lvl="1">
              <a:lnSpc>
                <a:spcPct val="100000"/>
              </a:lnSpc>
              <a:buSzPct val="76000"/>
              <a:buFont typeface="Wingdings 3" charset="2"/>
              <a:buChar char=""/>
            </a:pPr>
            <a:r>
              <a:rPr lang="en-US" sz="2300">
                <a:solidFill>
                  <a:srgbClr val="464653"/>
                </a:solidFill>
                <a:latin typeface="Gill Sans MT"/>
              </a:rPr>
              <a:t>Toutes les méthodes publiques sont exposées</a:t>
            </a:r>
            <a:endParaRPr/>
          </a:p>
          <a:p>
            <a:pPr lvl="1">
              <a:lnSpc>
                <a:spcPct val="100000"/>
              </a:lnSpc>
              <a:buSzPct val="76000"/>
              <a:buFont typeface="Wingdings 3" charset="2"/>
              <a:buChar char=""/>
            </a:pPr>
            <a:r>
              <a:rPr lang="en-US" sz="2300">
                <a:solidFill>
                  <a:srgbClr val="464653"/>
                </a:solidFill>
                <a:latin typeface="Gill Sans MT"/>
              </a:rPr>
              <a:t>Le bean session ne peut être utilisé que par les composants qui sont dans le même serveur d’application</a:t>
            </a:r>
            <a:endParaRPr/>
          </a:p>
          <a:p>
            <a:pPr>
              <a:lnSpc>
                <a:spcPct val="100000"/>
              </a:lnSpc>
            </a:pPr>
            <a:endParaRPr/>
          </a:p>
          <a:p>
            <a:pPr>
              <a:lnSpc>
                <a:spcPct val="100000"/>
              </a:lnSpc>
            </a:pPr>
            <a:endParaRPr/>
          </a:p>
          <a:p>
            <a:pPr>
              <a:lnSpc>
                <a:spcPct val="100000"/>
              </a:lnSpc>
            </a:pPr>
            <a:endParaRPr/>
          </a:p>
        </p:txBody>
      </p:sp>
      <p:sp>
        <p:nvSpPr>
          <p:cNvPr id="737" name="CustomShape 3"/>
          <p:cNvSpPr/>
          <p:nvPr/>
        </p:nvSpPr>
        <p:spPr>
          <a:xfrm>
            <a:off x="395640" y="1484640"/>
            <a:ext cx="3960000" cy="1063800"/>
          </a:xfrm>
          <a:prstGeom prst="rect">
            <a:avLst/>
          </a:prstGeom>
          <a:solidFill>
            <a:srgbClr val="ffffff"/>
          </a:solidFill>
          <a:ln w="19080">
            <a:solidFill>
              <a:srgbClr val="000000"/>
            </a:solidFill>
            <a:round/>
          </a:ln>
        </p:spPr>
        <p:txBody>
          <a:bodyPr lIns="90000" rIns="90000" tIns="45000" bIns="45000"/>
          <a:p>
            <a:pPr>
              <a:lnSpc>
                <a:spcPct val="100000"/>
              </a:lnSpc>
            </a:pPr>
            <a:r>
              <a:rPr lang="fr-FR" sz="1600">
                <a:solidFill>
                  <a:srgbClr val="0070c0"/>
                </a:solidFill>
                <a:latin typeface="Verdana"/>
                <a:ea typeface="Verdana"/>
              </a:rPr>
              <a:t>@Local</a:t>
            </a:r>
            <a:r>
              <a:rPr lang="fr-FR" sz="1600">
                <a:solidFill>
                  <a:srgbClr val="000000"/>
                </a:solidFill>
                <a:latin typeface="Verdana"/>
                <a:ea typeface="Verdana"/>
              </a:rPr>
              <a:t>
</a:t>
            </a:r>
            <a:r>
              <a:rPr lang="fr-FR" sz="1600">
                <a:solidFill>
                  <a:srgbClr val="000000"/>
                </a:solidFill>
                <a:latin typeface="Verdana"/>
                <a:ea typeface="Verdana"/>
              </a:rPr>
              <a:t>public interface Convertisseur {</a:t>
            </a:r>
            <a:r>
              <a:rPr lang="fr-FR" sz="1600">
                <a:solidFill>
                  <a:srgbClr val="000000"/>
                </a:solidFill>
                <a:latin typeface="Verdana"/>
                <a:ea typeface="Verdana"/>
              </a:rPr>
              <a:t>
</a:t>
            </a:r>
            <a:r>
              <a:rPr lang="fr-FR" sz="1600">
                <a:solidFill>
                  <a:srgbClr val="000000"/>
                </a:solidFill>
                <a:latin typeface="Verdana"/>
                <a:ea typeface="Verdana"/>
              </a:rPr>
              <a:t>  public CompteBancaire find(int id);</a:t>
            </a:r>
            <a:r>
              <a:rPr lang="fr-FR" sz="1600">
                <a:solidFill>
                  <a:srgbClr val="000000"/>
                </a:solidFill>
                <a:latin typeface="Verdana"/>
                <a:ea typeface="Verdana"/>
              </a:rPr>
              <a:t>
</a:t>
            </a:r>
            <a:r>
              <a:rPr lang="fr-FR" sz="1600">
                <a:solidFill>
                  <a:srgbClr val="000000"/>
                </a:solidFill>
                <a:latin typeface="Verdana"/>
                <a:ea typeface="Verdana"/>
              </a:rPr>
              <a:t>}</a:t>
            </a:r>
            <a:endParaRPr/>
          </a:p>
        </p:txBody>
      </p:sp>
      <p:sp>
        <p:nvSpPr>
          <p:cNvPr id="738" name="CustomShape 4"/>
          <p:cNvSpPr/>
          <p:nvPr/>
        </p:nvSpPr>
        <p:spPr>
          <a:xfrm>
            <a:off x="4284000" y="1961640"/>
            <a:ext cx="3672000" cy="1307160"/>
          </a:xfrm>
          <a:prstGeom prst="rect">
            <a:avLst/>
          </a:prstGeom>
          <a:solidFill>
            <a:srgbClr val="ffffff"/>
          </a:solidFill>
          <a:ln w="19080">
            <a:solidFill>
              <a:srgbClr val="000000"/>
            </a:solidFill>
            <a:round/>
          </a:ln>
        </p:spPr>
        <p:txBody>
          <a:bodyPr lIns="90000" rIns="90000" tIns="45000" bIns="45000"/>
          <a:p>
            <a:pPr>
              <a:lnSpc>
                <a:spcPct val="100000"/>
              </a:lnSpc>
            </a:pPr>
            <a:r>
              <a:rPr lang="fr-FR" sz="1600">
                <a:solidFill>
                  <a:srgbClr val="000000"/>
                </a:solidFill>
                <a:latin typeface="Verdana"/>
                <a:ea typeface="Verdana"/>
              </a:rPr>
              <a:t>@Stateless</a:t>
            </a:r>
            <a:r>
              <a:rPr lang="fr-FR" sz="1600">
                <a:solidFill>
                  <a:srgbClr val="000000"/>
                </a:solidFill>
                <a:latin typeface="Verdana"/>
                <a:ea typeface="Verdana"/>
              </a:rPr>
              <a:t>
</a:t>
            </a:r>
            <a:r>
              <a:rPr lang="fr-FR" sz="1600">
                <a:solidFill>
                  <a:srgbClr val="000000"/>
                </a:solidFill>
                <a:latin typeface="Verdana"/>
                <a:ea typeface="Verdana"/>
              </a:rPr>
              <a:t>public class ConvertisseurBean </a:t>
            </a:r>
            <a:r>
              <a:rPr lang="fr-FR" sz="1600">
                <a:solidFill>
                  <a:srgbClr val="000000"/>
                </a:solidFill>
                <a:latin typeface="Verdana"/>
                <a:ea typeface="Verdana"/>
              </a:rPr>
              <a:t>
</a:t>
            </a:r>
            <a:r>
              <a:rPr lang="fr-FR" sz="1600">
                <a:solidFill>
                  <a:srgbClr val="000000"/>
                </a:solidFill>
                <a:latin typeface="Verdana"/>
                <a:ea typeface="Verdana"/>
              </a:rPr>
              <a:t>       </a:t>
            </a:r>
            <a:r>
              <a:rPr lang="fr-FR" sz="1600">
                <a:solidFill>
                  <a:srgbClr val="0070c0"/>
                </a:solidFill>
                <a:latin typeface="Verdana"/>
                <a:ea typeface="Verdana"/>
              </a:rPr>
              <a:t>implements Convertisseur</a:t>
            </a:r>
            <a:r>
              <a:rPr lang="fr-FR" sz="1600">
                <a:solidFill>
                  <a:srgbClr val="000000"/>
                </a:solidFill>
                <a:latin typeface="Verdana"/>
                <a:ea typeface="Verdana"/>
              </a:rPr>
              <a:t> {</a:t>
            </a:r>
            <a:r>
              <a:rPr lang="fr-FR" sz="1600">
                <a:solidFill>
                  <a:srgbClr val="000000"/>
                </a:solidFill>
                <a:latin typeface="Verdana"/>
                <a:ea typeface="Verdana"/>
              </a:rPr>
              <a:t>
</a:t>
            </a:r>
            <a:r>
              <a:rPr lang="fr-FR" sz="1600">
                <a:solidFill>
                  <a:srgbClr val="000000"/>
                </a:solidFill>
                <a:latin typeface="Verdana"/>
                <a:ea typeface="Verdana"/>
              </a:rPr>
              <a:t>...</a:t>
            </a:r>
            <a:r>
              <a:rPr lang="fr-FR" sz="1600">
                <a:solidFill>
                  <a:srgbClr val="000000"/>
                </a:solidFill>
                <a:latin typeface="Verdana"/>
                <a:ea typeface="Verdana"/>
              </a:rPr>
              <a:t>
</a:t>
            </a:r>
            <a:r>
              <a:rPr lang="fr-FR" sz="1600">
                <a:solidFill>
                  <a:srgbClr val="000000"/>
                </a:solidFill>
                <a:latin typeface="Verdana"/>
                <a:ea typeface="Verdana"/>
              </a:rPr>
              <a:t>}</a:t>
            </a:r>
            <a:endParaRPr/>
          </a:p>
        </p:txBody>
      </p:sp>
    </p:spTree>
  </p:cSld>
  <p:timing>
    <p:tnLst>
      <p:par>
        <p:cTn id="157" dur="indefinite" restart="never" nodeType="tmRoot">
          <p:childTnLst>
            <p:seq>
              <p:cTn id="158"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94" name="Picture 2" descr=""/>
          <p:cNvPicPr/>
          <p:nvPr/>
        </p:nvPicPr>
        <p:blipFill>
          <a:blip r:embed="rId1"/>
          <a:stretch>
            <a:fillRect/>
          </a:stretch>
        </p:blipFill>
        <p:spPr>
          <a:xfrm>
            <a:off x="1295280" y="3219480"/>
            <a:ext cx="7086240" cy="1580760"/>
          </a:xfrm>
          <a:prstGeom prst="rect">
            <a:avLst/>
          </a:prstGeom>
          <a:ln>
            <a:noFill/>
          </a:ln>
        </p:spPr>
      </p:pic>
      <p:sp>
        <p:nvSpPr>
          <p:cNvPr id="195" name="TextShape 1"/>
          <p:cNvSpPr txBox="1"/>
          <p:nvPr/>
        </p:nvSpPr>
        <p:spPr>
          <a:xfrm>
            <a:off x="457200" y="228600"/>
            <a:ext cx="8229240" cy="914040"/>
          </a:xfrm>
          <a:prstGeom prst="rect">
            <a:avLst/>
          </a:prstGeom>
        </p:spPr>
        <p:txBody>
          <a:bodyPr lIns="90000" rIns="90000" tIns="45000" bIns="45000" anchor="b"/>
          <a:p>
            <a:pPr>
              <a:lnSpc>
                <a:spcPct val="100000"/>
              </a:lnSpc>
            </a:pPr>
            <a:r>
              <a:rPr lang="en-US" sz="3200">
                <a:solidFill>
                  <a:srgbClr val="464653"/>
                </a:solidFill>
                <a:latin typeface="Bookman Old Style"/>
              </a:rPr>
              <a:t>Serveur d'application</a:t>
            </a:r>
            <a:endParaRPr/>
          </a:p>
        </p:txBody>
      </p:sp>
      <p:sp>
        <p:nvSpPr>
          <p:cNvPr id="196" name="CustomShape 2"/>
          <p:cNvSpPr/>
          <p:nvPr/>
        </p:nvSpPr>
        <p:spPr>
          <a:xfrm>
            <a:off x="600480" y="3514680"/>
            <a:ext cx="665640" cy="303480"/>
          </a:xfrm>
          <a:prstGeom prst="rect">
            <a:avLst/>
          </a:prstGeom>
          <a:noFill/>
          <a:ln>
            <a:noFill/>
          </a:ln>
        </p:spPr>
        <p:txBody>
          <a:bodyPr wrap="none" lIns="90000" rIns="90000" tIns="45000" bIns="45000"/>
          <a:p>
            <a:pPr algn="ctr">
              <a:lnSpc>
                <a:spcPct val="100000"/>
              </a:lnSpc>
            </a:pPr>
            <a:r>
              <a:rPr lang="fr-FR" sz="1400">
                <a:solidFill>
                  <a:srgbClr val="000000"/>
                </a:solidFill>
                <a:latin typeface="Arial"/>
              </a:rPr>
              <a:t>HTML</a:t>
            </a:r>
            <a:endParaRPr/>
          </a:p>
        </p:txBody>
      </p:sp>
      <p:sp>
        <p:nvSpPr>
          <p:cNvPr id="197" name="CustomShape 3"/>
          <p:cNvSpPr/>
          <p:nvPr/>
        </p:nvSpPr>
        <p:spPr>
          <a:xfrm>
            <a:off x="412560" y="4991040"/>
            <a:ext cx="1053000" cy="516600"/>
          </a:xfrm>
          <a:prstGeom prst="rect">
            <a:avLst/>
          </a:prstGeom>
          <a:noFill/>
          <a:ln>
            <a:noFill/>
          </a:ln>
        </p:spPr>
        <p:txBody>
          <a:bodyPr wrap="none" lIns="90000" rIns="90000" tIns="45000" bIns="45000"/>
          <a:p>
            <a:pPr algn="ctr">
              <a:lnSpc>
                <a:spcPct val="100000"/>
              </a:lnSpc>
            </a:pPr>
            <a:r>
              <a:rPr lang="fr-FR" sz="1400">
                <a:solidFill>
                  <a:srgbClr val="000000"/>
                </a:solidFill>
                <a:latin typeface="Arial"/>
              </a:rPr>
              <a:t>Java</a:t>
            </a:r>
            <a:endParaRPr/>
          </a:p>
          <a:p>
            <a:pPr algn="ctr">
              <a:lnSpc>
                <a:spcPct val="100000"/>
              </a:lnSpc>
            </a:pPr>
            <a:r>
              <a:rPr lang="fr-FR" sz="1400">
                <a:solidFill>
                  <a:srgbClr val="000000"/>
                </a:solidFill>
                <a:latin typeface="Arial"/>
              </a:rPr>
              <a:t>Application</a:t>
            </a:r>
            <a:endParaRPr/>
          </a:p>
        </p:txBody>
      </p:sp>
      <p:sp>
        <p:nvSpPr>
          <p:cNvPr id="198" name="CustomShape 4"/>
          <p:cNvSpPr/>
          <p:nvPr/>
        </p:nvSpPr>
        <p:spPr>
          <a:xfrm>
            <a:off x="3898800" y="2629080"/>
            <a:ext cx="1580760" cy="2349000"/>
          </a:xfrm>
          <a:prstGeom prst="rect">
            <a:avLst/>
          </a:prstGeom>
          <a:gradFill>
            <a:gsLst>
              <a:gs pos="0">
                <a:srgbClr val="a7c7bc"/>
              </a:gs>
              <a:gs pos="100000">
                <a:srgbClr val="758b83"/>
              </a:gs>
            </a:gsLst>
            <a:lin ang="2700000"/>
          </a:gradFill>
          <a:ln w="9360">
            <a:solidFill>
              <a:srgbClr val="dde9ec"/>
            </a:solidFill>
            <a:miter/>
          </a:ln>
        </p:spPr>
      </p:sp>
      <p:sp>
        <p:nvSpPr>
          <p:cNvPr id="199" name="CustomShape 5"/>
          <p:cNvSpPr/>
          <p:nvPr/>
        </p:nvSpPr>
        <p:spPr>
          <a:xfrm>
            <a:off x="3927240" y="2776680"/>
            <a:ext cx="1548360" cy="333720"/>
          </a:xfrm>
          <a:prstGeom prst="rect">
            <a:avLst/>
          </a:prstGeom>
          <a:noFill/>
          <a:ln>
            <a:noFill/>
          </a:ln>
        </p:spPr>
        <p:txBody>
          <a:bodyPr wrap="none" lIns="90000" rIns="90000" tIns="45000" bIns="45000"/>
          <a:p>
            <a:pPr algn="ctr">
              <a:lnSpc>
                <a:spcPct val="100000"/>
              </a:lnSpc>
            </a:pPr>
            <a:r>
              <a:rPr lang="fr-FR" sz="1600">
                <a:solidFill>
                  <a:srgbClr val="000000"/>
                </a:solidFill>
                <a:latin typeface="Arial"/>
              </a:rPr>
              <a:t>Business Logic</a:t>
            </a:r>
            <a:endParaRPr/>
          </a:p>
        </p:txBody>
      </p:sp>
      <p:sp>
        <p:nvSpPr>
          <p:cNvPr id="200" name="CustomShape 6"/>
          <p:cNvSpPr/>
          <p:nvPr/>
        </p:nvSpPr>
        <p:spPr>
          <a:xfrm>
            <a:off x="4064040" y="3355920"/>
            <a:ext cx="1277640" cy="425160"/>
          </a:xfrm>
          <a:prstGeom prst="rect">
            <a:avLst/>
          </a:prstGeom>
          <a:gradFill>
            <a:gsLst>
              <a:gs pos="0">
                <a:srgbClr val="e7df8f"/>
              </a:gs>
              <a:gs pos="100000">
                <a:srgbClr val="bdb775"/>
              </a:gs>
            </a:gsLst>
            <a:lin ang="2700000"/>
          </a:gradFill>
          <a:ln>
            <a:noFill/>
          </a:ln>
        </p:spPr>
        <p:txBody>
          <a:bodyPr wrap="none" lIns="90000" rIns="90000" tIns="45000" bIns="45000" anchor="ctr"/>
          <a:p>
            <a:pPr algn="ctr">
              <a:lnSpc>
                <a:spcPct val="100000"/>
              </a:lnSpc>
            </a:pPr>
            <a:r>
              <a:rPr lang="fr-FR" sz="1400">
                <a:solidFill>
                  <a:srgbClr val="000000"/>
                </a:solidFill>
                <a:latin typeface="Arial"/>
              </a:rPr>
              <a:t>Distributed</a:t>
            </a:r>
            <a:r>
              <a:rPr lang="fr-FR" sz="1400">
                <a:solidFill>
                  <a:srgbClr val="000000"/>
                </a:solidFill>
                <a:latin typeface="Arial"/>
              </a:rPr>
              <a:t>
</a:t>
            </a:r>
            <a:r>
              <a:rPr lang="fr-FR" sz="1400">
                <a:solidFill>
                  <a:srgbClr val="000000"/>
                </a:solidFill>
                <a:latin typeface="Arial"/>
              </a:rPr>
              <a:t>Objects</a:t>
            </a:r>
            <a:endParaRPr/>
          </a:p>
        </p:txBody>
      </p:sp>
      <p:sp>
        <p:nvSpPr>
          <p:cNvPr id="201" name="CustomShape 7"/>
          <p:cNvSpPr/>
          <p:nvPr/>
        </p:nvSpPr>
        <p:spPr>
          <a:xfrm>
            <a:off x="4064040" y="3878280"/>
            <a:ext cx="1277640" cy="425160"/>
          </a:xfrm>
          <a:prstGeom prst="rect">
            <a:avLst/>
          </a:prstGeom>
          <a:gradFill>
            <a:gsLst>
              <a:gs pos="0">
                <a:srgbClr val="e7df8f"/>
              </a:gs>
              <a:gs pos="100000">
                <a:srgbClr val="bdb775"/>
              </a:gs>
            </a:gsLst>
            <a:lin ang="2700000"/>
          </a:gradFill>
          <a:ln>
            <a:noFill/>
          </a:ln>
        </p:spPr>
        <p:txBody>
          <a:bodyPr wrap="none" lIns="90000" rIns="90000" tIns="45000" bIns="45000" anchor="ctr"/>
          <a:p>
            <a:pPr algn="ctr">
              <a:lnSpc>
                <a:spcPct val="100000"/>
              </a:lnSpc>
            </a:pPr>
            <a:r>
              <a:rPr lang="fr-FR" sz="1400">
                <a:solidFill>
                  <a:srgbClr val="000000"/>
                </a:solidFill>
                <a:latin typeface="Arial"/>
              </a:rPr>
              <a:t>Transactions</a:t>
            </a:r>
            <a:endParaRPr/>
          </a:p>
        </p:txBody>
      </p:sp>
      <p:sp>
        <p:nvSpPr>
          <p:cNvPr id="202" name="CustomShape 8"/>
          <p:cNvSpPr/>
          <p:nvPr/>
        </p:nvSpPr>
        <p:spPr>
          <a:xfrm>
            <a:off x="4064040" y="4402080"/>
            <a:ext cx="1277640" cy="426600"/>
          </a:xfrm>
          <a:prstGeom prst="rect">
            <a:avLst/>
          </a:prstGeom>
          <a:gradFill>
            <a:gsLst>
              <a:gs pos="0">
                <a:srgbClr val="e7df8f"/>
              </a:gs>
              <a:gs pos="100000">
                <a:srgbClr val="bdb775"/>
              </a:gs>
            </a:gsLst>
            <a:lin ang="2700000"/>
          </a:gradFill>
          <a:ln>
            <a:noFill/>
          </a:ln>
        </p:spPr>
        <p:txBody>
          <a:bodyPr wrap="none" lIns="90000" rIns="90000" tIns="45000" bIns="45000" anchor="ctr"/>
          <a:p>
            <a:pPr algn="ctr">
              <a:lnSpc>
                <a:spcPct val="100000"/>
              </a:lnSpc>
            </a:pPr>
            <a:r>
              <a:rPr lang="fr-FR" sz="1400">
                <a:solidFill>
                  <a:srgbClr val="000000"/>
                </a:solidFill>
                <a:latin typeface="Arial"/>
              </a:rPr>
              <a:t>Content</a:t>
            </a:r>
            <a:r>
              <a:rPr lang="fr-FR" sz="1400">
                <a:solidFill>
                  <a:srgbClr val="000000"/>
                </a:solidFill>
                <a:latin typeface="Arial"/>
              </a:rPr>
              <a:t>
</a:t>
            </a:r>
            <a:r>
              <a:rPr lang="fr-FR" sz="1400">
                <a:solidFill>
                  <a:srgbClr val="000000"/>
                </a:solidFill>
                <a:latin typeface="Arial"/>
              </a:rPr>
              <a:t>Management</a:t>
            </a:r>
            <a:endParaRPr/>
          </a:p>
        </p:txBody>
      </p:sp>
      <p:sp>
        <p:nvSpPr>
          <p:cNvPr id="203" name="CustomShape 9"/>
          <p:cNvSpPr/>
          <p:nvPr/>
        </p:nvSpPr>
        <p:spPr>
          <a:xfrm>
            <a:off x="1981080" y="5235480"/>
            <a:ext cx="5533560" cy="821880"/>
          </a:xfrm>
          <a:prstGeom prst="rect">
            <a:avLst/>
          </a:prstGeom>
          <a:gradFill>
            <a:gsLst>
              <a:gs pos="0">
                <a:srgbClr val="286a84"/>
              </a:gs>
              <a:gs pos="100000">
                <a:srgbClr val="143542"/>
              </a:gs>
            </a:gsLst>
            <a:lin ang="2700000"/>
          </a:gradFill>
          <a:ln w="9360">
            <a:solidFill>
              <a:srgbClr val="dde9ec"/>
            </a:solidFill>
            <a:miter/>
          </a:ln>
        </p:spPr>
      </p:sp>
      <p:sp>
        <p:nvSpPr>
          <p:cNvPr id="204" name="CustomShape 10"/>
          <p:cNvSpPr/>
          <p:nvPr/>
        </p:nvSpPr>
        <p:spPr>
          <a:xfrm>
            <a:off x="2163600" y="5646600"/>
            <a:ext cx="1155240" cy="304560"/>
          </a:xfrm>
          <a:prstGeom prst="rect">
            <a:avLst/>
          </a:prstGeom>
          <a:gradFill>
            <a:gsLst>
              <a:gs pos="0">
                <a:srgbClr val="e7df8f"/>
              </a:gs>
              <a:gs pos="100000">
                <a:srgbClr val="bdb775"/>
              </a:gs>
            </a:gsLst>
            <a:lin ang="2700000"/>
          </a:gradFill>
          <a:ln>
            <a:noFill/>
          </a:ln>
        </p:spPr>
        <p:txBody>
          <a:bodyPr wrap="none" lIns="90000" rIns="90000" tIns="45000" bIns="45000" anchor="ctr"/>
          <a:p>
            <a:pPr algn="ctr">
              <a:lnSpc>
                <a:spcPct val="100000"/>
              </a:lnSpc>
            </a:pPr>
            <a:r>
              <a:rPr lang="fr-FR" sz="1400">
                <a:solidFill>
                  <a:srgbClr val="000000"/>
                </a:solidFill>
                <a:latin typeface="Arial"/>
              </a:rPr>
              <a:t>Scalability</a:t>
            </a:r>
            <a:endParaRPr/>
          </a:p>
        </p:txBody>
      </p:sp>
      <p:sp>
        <p:nvSpPr>
          <p:cNvPr id="205" name="CustomShape 11"/>
          <p:cNvSpPr/>
          <p:nvPr/>
        </p:nvSpPr>
        <p:spPr>
          <a:xfrm>
            <a:off x="3502080" y="5646600"/>
            <a:ext cx="1153800" cy="304560"/>
          </a:xfrm>
          <a:prstGeom prst="rect">
            <a:avLst/>
          </a:prstGeom>
          <a:gradFill>
            <a:gsLst>
              <a:gs pos="0">
                <a:srgbClr val="e7df8f"/>
              </a:gs>
              <a:gs pos="100000">
                <a:srgbClr val="bdb775"/>
              </a:gs>
            </a:gsLst>
            <a:lin ang="2700000"/>
          </a:gradFill>
          <a:ln>
            <a:noFill/>
          </a:ln>
        </p:spPr>
        <p:txBody>
          <a:bodyPr wrap="none" lIns="90000" rIns="90000" tIns="45000" bIns="45000" anchor="ctr"/>
          <a:p>
            <a:pPr algn="ctr">
              <a:lnSpc>
                <a:spcPct val="100000"/>
              </a:lnSpc>
            </a:pPr>
            <a:r>
              <a:rPr lang="fr-FR" sz="1400">
                <a:solidFill>
                  <a:srgbClr val="000000"/>
                </a:solidFill>
                <a:latin typeface="Arial"/>
              </a:rPr>
              <a:t>Reliability</a:t>
            </a:r>
            <a:endParaRPr/>
          </a:p>
        </p:txBody>
      </p:sp>
      <p:sp>
        <p:nvSpPr>
          <p:cNvPr id="206" name="CustomShape 12"/>
          <p:cNvSpPr/>
          <p:nvPr/>
        </p:nvSpPr>
        <p:spPr>
          <a:xfrm>
            <a:off x="4838760" y="5646600"/>
            <a:ext cx="1155240" cy="304560"/>
          </a:xfrm>
          <a:prstGeom prst="rect">
            <a:avLst/>
          </a:prstGeom>
          <a:gradFill>
            <a:gsLst>
              <a:gs pos="0">
                <a:srgbClr val="e7df8f"/>
              </a:gs>
              <a:gs pos="100000">
                <a:srgbClr val="bdb775"/>
              </a:gs>
            </a:gsLst>
            <a:lin ang="2700000"/>
          </a:gradFill>
          <a:ln>
            <a:noFill/>
          </a:ln>
        </p:spPr>
        <p:txBody>
          <a:bodyPr wrap="none" lIns="90000" rIns="90000" tIns="45000" bIns="45000" anchor="ctr"/>
          <a:p>
            <a:pPr algn="ctr">
              <a:lnSpc>
                <a:spcPct val="100000"/>
              </a:lnSpc>
            </a:pPr>
            <a:r>
              <a:rPr lang="fr-FR" sz="1400">
                <a:solidFill>
                  <a:srgbClr val="000000"/>
                </a:solidFill>
                <a:latin typeface="Arial"/>
              </a:rPr>
              <a:t>Security</a:t>
            </a:r>
            <a:endParaRPr/>
          </a:p>
        </p:txBody>
      </p:sp>
      <p:sp>
        <p:nvSpPr>
          <p:cNvPr id="207" name="CustomShape 13"/>
          <p:cNvSpPr/>
          <p:nvPr/>
        </p:nvSpPr>
        <p:spPr>
          <a:xfrm>
            <a:off x="6176880" y="5646600"/>
            <a:ext cx="1157040" cy="304560"/>
          </a:xfrm>
          <a:prstGeom prst="rect">
            <a:avLst/>
          </a:prstGeom>
          <a:gradFill>
            <a:gsLst>
              <a:gs pos="0">
                <a:srgbClr val="e7df8f"/>
              </a:gs>
              <a:gs pos="100000">
                <a:srgbClr val="bdb775"/>
              </a:gs>
            </a:gsLst>
            <a:lin ang="2700000"/>
          </a:gradFill>
          <a:ln>
            <a:noFill/>
          </a:ln>
        </p:spPr>
        <p:txBody>
          <a:bodyPr wrap="none" lIns="90000" rIns="90000" tIns="45000" bIns="45000" anchor="ctr"/>
          <a:p>
            <a:pPr algn="ctr">
              <a:lnSpc>
                <a:spcPct val="100000"/>
              </a:lnSpc>
            </a:pPr>
            <a:r>
              <a:rPr lang="fr-FR" sz="1400">
                <a:solidFill>
                  <a:srgbClr val="000000"/>
                </a:solidFill>
                <a:latin typeface="Arial"/>
              </a:rPr>
              <a:t>Manageability</a:t>
            </a:r>
            <a:endParaRPr/>
          </a:p>
        </p:txBody>
      </p:sp>
      <p:sp>
        <p:nvSpPr>
          <p:cNvPr id="208" name="CustomShape 14"/>
          <p:cNvSpPr/>
          <p:nvPr/>
        </p:nvSpPr>
        <p:spPr>
          <a:xfrm>
            <a:off x="2950200" y="5234040"/>
            <a:ext cx="3082680" cy="333720"/>
          </a:xfrm>
          <a:prstGeom prst="rect">
            <a:avLst/>
          </a:prstGeom>
          <a:noFill/>
          <a:ln>
            <a:noFill/>
          </a:ln>
        </p:spPr>
        <p:txBody>
          <a:bodyPr wrap="none" lIns="90000" rIns="90000" tIns="45000" bIns="45000"/>
          <a:p>
            <a:pPr>
              <a:lnSpc>
                <a:spcPct val="100000"/>
              </a:lnSpc>
            </a:pPr>
            <a:r>
              <a:rPr lang="fr-FR" sz="1600">
                <a:solidFill>
                  <a:srgbClr val="ffffff"/>
                </a:solidFill>
                <a:latin typeface="Arial"/>
              </a:rPr>
              <a:t>Enterprise Deployment Services</a:t>
            </a:r>
            <a:endParaRPr/>
          </a:p>
        </p:txBody>
      </p:sp>
      <p:sp>
        <p:nvSpPr>
          <p:cNvPr id="209" name="CustomShape 15"/>
          <p:cNvSpPr/>
          <p:nvPr/>
        </p:nvSpPr>
        <p:spPr>
          <a:xfrm>
            <a:off x="2575080" y="1638360"/>
            <a:ext cx="4257360" cy="490320"/>
          </a:xfrm>
          <a:prstGeom prst="rect">
            <a:avLst/>
          </a:prstGeom>
          <a:gradFill>
            <a:gsLst>
              <a:gs pos="0">
                <a:srgbClr val="bbc6d1"/>
              </a:gs>
              <a:gs pos="100000">
                <a:srgbClr val="889098"/>
              </a:gs>
            </a:gsLst>
            <a:lin ang="2700000"/>
          </a:gradFill>
          <a:ln w="9360">
            <a:solidFill>
              <a:srgbClr val="dde9ec"/>
            </a:solidFill>
            <a:miter/>
          </a:ln>
        </p:spPr>
      </p:sp>
      <p:sp>
        <p:nvSpPr>
          <p:cNvPr id="210" name="Line 16"/>
          <p:cNvSpPr/>
          <p:nvPr/>
        </p:nvSpPr>
        <p:spPr>
          <a:xfrm>
            <a:off x="2977920" y="2347560"/>
            <a:ext cx="0" cy="265320"/>
          </a:xfrm>
          <a:prstGeom prst="line">
            <a:avLst/>
          </a:prstGeom>
          <a:ln w="28440">
            <a:solidFill>
              <a:srgbClr val="dde9ec"/>
            </a:solidFill>
            <a:round/>
          </a:ln>
        </p:spPr>
      </p:sp>
      <p:sp>
        <p:nvSpPr>
          <p:cNvPr id="211" name="Line 17"/>
          <p:cNvSpPr/>
          <p:nvPr/>
        </p:nvSpPr>
        <p:spPr>
          <a:xfrm flipH="1">
            <a:off x="6489360" y="2347560"/>
            <a:ext cx="1800" cy="281160"/>
          </a:xfrm>
          <a:prstGeom prst="line">
            <a:avLst/>
          </a:prstGeom>
          <a:ln w="28440">
            <a:solidFill>
              <a:srgbClr val="dde9ec"/>
            </a:solidFill>
            <a:round/>
          </a:ln>
        </p:spPr>
      </p:sp>
      <p:sp>
        <p:nvSpPr>
          <p:cNvPr id="212" name="Line 18"/>
          <p:cNvSpPr/>
          <p:nvPr/>
        </p:nvSpPr>
        <p:spPr>
          <a:xfrm>
            <a:off x="2976480" y="2360520"/>
            <a:ext cx="3514680" cy="0"/>
          </a:xfrm>
          <a:prstGeom prst="line">
            <a:avLst/>
          </a:prstGeom>
          <a:ln w="28440">
            <a:solidFill>
              <a:srgbClr val="dde9ec"/>
            </a:solidFill>
            <a:round/>
          </a:ln>
        </p:spPr>
      </p:sp>
      <p:sp>
        <p:nvSpPr>
          <p:cNvPr id="213" name="CustomShape 19"/>
          <p:cNvSpPr/>
          <p:nvPr/>
        </p:nvSpPr>
        <p:spPr>
          <a:xfrm>
            <a:off x="3777840" y="1716120"/>
            <a:ext cx="1903320" cy="333720"/>
          </a:xfrm>
          <a:prstGeom prst="rect">
            <a:avLst/>
          </a:prstGeom>
          <a:noFill/>
          <a:ln>
            <a:noFill/>
          </a:ln>
        </p:spPr>
        <p:txBody>
          <a:bodyPr wrap="none" lIns="90000" rIns="90000" tIns="45000" bIns="45000"/>
          <a:p>
            <a:pPr algn="ctr">
              <a:lnSpc>
                <a:spcPct val="100000"/>
              </a:lnSpc>
            </a:pPr>
            <a:r>
              <a:rPr lang="fr-FR" sz="1600">
                <a:solidFill>
                  <a:srgbClr val="000000"/>
                </a:solidFill>
                <a:latin typeface="Arial"/>
              </a:rPr>
              <a:t>Development Tools</a:t>
            </a:r>
            <a:endParaRPr/>
          </a:p>
        </p:txBody>
      </p:sp>
      <p:sp>
        <p:nvSpPr>
          <p:cNvPr id="214" name="Line 20"/>
          <p:cNvSpPr/>
          <p:nvPr/>
        </p:nvSpPr>
        <p:spPr>
          <a:xfrm>
            <a:off x="4701960" y="2128680"/>
            <a:ext cx="0" cy="500040"/>
          </a:xfrm>
          <a:prstGeom prst="line">
            <a:avLst/>
          </a:prstGeom>
          <a:ln w="28440">
            <a:solidFill>
              <a:srgbClr val="dde9ec"/>
            </a:solidFill>
            <a:round/>
          </a:ln>
        </p:spPr>
      </p:sp>
      <p:sp>
        <p:nvSpPr>
          <p:cNvPr id="215" name="CustomShape 21"/>
          <p:cNvSpPr/>
          <p:nvPr/>
        </p:nvSpPr>
        <p:spPr>
          <a:xfrm>
            <a:off x="2057400" y="2616120"/>
            <a:ext cx="1587240" cy="2374560"/>
          </a:xfrm>
          <a:prstGeom prst="rect">
            <a:avLst/>
          </a:prstGeom>
          <a:gradFill>
            <a:gsLst>
              <a:gs pos="0">
                <a:srgbClr val="bac7a7"/>
              </a:gs>
              <a:gs pos="100000">
                <a:srgbClr val="879079"/>
              </a:gs>
            </a:gsLst>
            <a:lin ang="2700000"/>
          </a:gradFill>
          <a:ln w="9360">
            <a:solidFill>
              <a:srgbClr val="dde9ec"/>
            </a:solidFill>
            <a:miter/>
          </a:ln>
        </p:spPr>
      </p:sp>
      <p:sp>
        <p:nvSpPr>
          <p:cNvPr id="216" name="CustomShape 22"/>
          <p:cNvSpPr/>
          <p:nvPr/>
        </p:nvSpPr>
        <p:spPr>
          <a:xfrm>
            <a:off x="2190240" y="2776680"/>
            <a:ext cx="1321200" cy="333720"/>
          </a:xfrm>
          <a:prstGeom prst="rect">
            <a:avLst/>
          </a:prstGeom>
          <a:noFill/>
          <a:ln>
            <a:noFill/>
          </a:ln>
        </p:spPr>
        <p:txBody>
          <a:bodyPr wrap="none" lIns="90000" rIns="90000" tIns="45000" bIns="45000"/>
          <a:p>
            <a:pPr algn="ctr">
              <a:lnSpc>
                <a:spcPct val="100000"/>
              </a:lnSpc>
            </a:pPr>
            <a:r>
              <a:rPr lang="fr-FR" sz="1600">
                <a:solidFill>
                  <a:srgbClr val="000000"/>
                </a:solidFill>
                <a:latin typeface="Arial"/>
              </a:rPr>
              <a:t>Presentation</a:t>
            </a:r>
            <a:endParaRPr/>
          </a:p>
        </p:txBody>
      </p:sp>
      <p:sp>
        <p:nvSpPr>
          <p:cNvPr id="217" name="CustomShape 23"/>
          <p:cNvSpPr/>
          <p:nvPr/>
        </p:nvSpPr>
        <p:spPr>
          <a:xfrm>
            <a:off x="2212920" y="4106880"/>
            <a:ext cx="1275840" cy="425160"/>
          </a:xfrm>
          <a:prstGeom prst="rect">
            <a:avLst/>
          </a:prstGeom>
          <a:gradFill>
            <a:gsLst>
              <a:gs pos="0">
                <a:srgbClr val="e7df8f"/>
              </a:gs>
              <a:gs pos="100000">
                <a:srgbClr val="bdb775"/>
              </a:gs>
            </a:gsLst>
            <a:lin ang="2700000"/>
          </a:gradFill>
          <a:ln>
            <a:noFill/>
          </a:ln>
        </p:spPr>
        <p:txBody>
          <a:bodyPr wrap="none" lIns="90000" rIns="90000" tIns="45000" bIns="45000" anchor="ctr"/>
          <a:p>
            <a:pPr algn="ctr">
              <a:lnSpc>
                <a:spcPct val="100000"/>
              </a:lnSpc>
            </a:pPr>
            <a:r>
              <a:rPr lang="fr-FR" sz="1400">
                <a:solidFill>
                  <a:srgbClr val="000000"/>
                </a:solidFill>
                <a:latin typeface="Arial"/>
              </a:rPr>
              <a:t>Java</a:t>
            </a:r>
            <a:endParaRPr/>
          </a:p>
        </p:txBody>
      </p:sp>
      <p:sp>
        <p:nvSpPr>
          <p:cNvPr id="218" name="CustomShape 24"/>
          <p:cNvSpPr/>
          <p:nvPr/>
        </p:nvSpPr>
        <p:spPr>
          <a:xfrm>
            <a:off x="2212920" y="3581280"/>
            <a:ext cx="1275840" cy="425160"/>
          </a:xfrm>
          <a:prstGeom prst="rect">
            <a:avLst/>
          </a:prstGeom>
          <a:gradFill>
            <a:gsLst>
              <a:gs pos="0">
                <a:srgbClr val="e7df8f"/>
              </a:gs>
              <a:gs pos="100000">
                <a:srgbClr val="bdb775"/>
              </a:gs>
            </a:gsLst>
            <a:lin ang="2700000"/>
          </a:gradFill>
          <a:ln>
            <a:noFill/>
          </a:ln>
        </p:spPr>
        <p:txBody>
          <a:bodyPr wrap="none" lIns="90000" rIns="90000" tIns="45000" bIns="45000" anchor="ctr"/>
          <a:p>
            <a:pPr algn="ctr">
              <a:lnSpc>
                <a:spcPct val="100000"/>
              </a:lnSpc>
            </a:pPr>
            <a:r>
              <a:rPr lang="fr-FR" sz="1400">
                <a:solidFill>
                  <a:srgbClr val="000000"/>
                </a:solidFill>
                <a:latin typeface="Arial"/>
              </a:rPr>
              <a:t>HTML</a:t>
            </a:r>
            <a:endParaRPr/>
          </a:p>
        </p:txBody>
      </p:sp>
      <p:sp>
        <p:nvSpPr>
          <p:cNvPr id="219" name="CustomShape 25"/>
          <p:cNvSpPr/>
          <p:nvPr/>
        </p:nvSpPr>
        <p:spPr>
          <a:xfrm>
            <a:off x="1371600" y="3886200"/>
            <a:ext cx="634680" cy="228240"/>
          </a:xfrm>
          <a:prstGeom prst="leftRightArrow">
            <a:avLst>
              <a:gd name="adj1" fmla="val 21426"/>
              <a:gd name="adj2" fmla="val 81944"/>
            </a:avLst>
          </a:prstGeom>
          <a:gradFill>
            <a:gsLst>
              <a:gs pos="0">
                <a:srgbClr val="bacad2"/>
              </a:gs>
              <a:gs pos="50000">
                <a:srgbClr val="87a3b1"/>
              </a:gs>
              <a:gs pos="100000">
                <a:srgbClr val="bacad2"/>
              </a:gs>
            </a:gsLst>
            <a:lin ang="0"/>
          </a:gradFill>
          <a:ln>
            <a:noFill/>
          </a:ln>
        </p:spPr>
      </p:sp>
      <p:sp>
        <p:nvSpPr>
          <p:cNvPr id="220" name="CustomShape 26"/>
          <p:cNvSpPr/>
          <p:nvPr/>
        </p:nvSpPr>
        <p:spPr>
          <a:xfrm>
            <a:off x="8305920" y="4419720"/>
            <a:ext cx="558360" cy="303480"/>
          </a:xfrm>
          <a:prstGeom prst="rect">
            <a:avLst/>
          </a:prstGeom>
          <a:noFill/>
          <a:ln>
            <a:noFill/>
          </a:ln>
        </p:spPr>
        <p:txBody>
          <a:bodyPr wrap="none" lIns="90000" rIns="90000" tIns="45000" bIns="45000"/>
          <a:p>
            <a:pPr algn="ctr">
              <a:lnSpc>
                <a:spcPct val="100000"/>
              </a:lnSpc>
            </a:pPr>
            <a:r>
              <a:rPr lang="fr-FR" sz="1400">
                <a:solidFill>
                  <a:srgbClr val="000000"/>
                </a:solidFill>
                <a:latin typeface="Arial"/>
              </a:rPr>
              <a:t>Data</a:t>
            </a:r>
            <a:endParaRPr/>
          </a:p>
        </p:txBody>
      </p:sp>
      <p:sp>
        <p:nvSpPr>
          <p:cNvPr id="221" name="CustomShape 27"/>
          <p:cNvSpPr/>
          <p:nvPr/>
        </p:nvSpPr>
        <p:spPr>
          <a:xfrm>
            <a:off x="5791320" y="2629080"/>
            <a:ext cx="1580760" cy="2381040"/>
          </a:xfrm>
          <a:prstGeom prst="rect">
            <a:avLst/>
          </a:prstGeom>
          <a:gradFill>
            <a:gsLst>
              <a:gs pos="0">
                <a:srgbClr val="a7afc7"/>
              </a:gs>
              <a:gs pos="100000">
                <a:srgbClr val="757a8b"/>
              </a:gs>
            </a:gsLst>
            <a:lin ang="2700000"/>
          </a:gradFill>
          <a:ln w="9360">
            <a:solidFill>
              <a:srgbClr val="dde9ec"/>
            </a:solidFill>
            <a:miter/>
          </a:ln>
        </p:spPr>
      </p:sp>
      <p:sp>
        <p:nvSpPr>
          <p:cNvPr id="222" name="CustomShape 28"/>
          <p:cNvSpPr/>
          <p:nvPr/>
        </p:nvSpPr>
        <p:spPr>
          <a:xfrm>
            <a:off x="5926320" y="2776680"/>
            <a:ext cx="1310400" cy="333720"/>
          </a:xfrm>
          <a:prstGeom prst="rect">
            <a:avLst/>
          </a:prstGeom>
          <a:noFill/>
          <a:ln>
            <a:noFill/>
          </a:ln>
        </p:spPr>
        <p:txBody>
          <a:bodyPr wrap="none" lIns="90000" rIns="90000" tIns="45000" bIns="45000"/>
          <a:p>
            <a:pPr algn="ctr">
              <a:lnSpc>
                <a:spcPct val="100000"/>
              </a:lnSpc>
            </a:pPr>
            <a:r>
              <a:rPr lang="fr-FR" sz="1600">
                <a:solidFill>
                  <a:srgbClr val="000000"/>
                </a:solidFill>
                <a:latin typeface="Arial"/>
              </a:rPr>
              <a:t>Data Access</a:t>
            </a:r>
            <a:endParaRPr/>
          </a:p>
        </p:txBody>
      </p:sp>
      <p:sp>
        <p:nvSpPr>
          <p:cNvPr id="223" name="CustomShape 29"/>
          <p:cNvSpPr/>
          <p:nvPr/>
        </p:nvSpPr>
        <p:spPr>
          <a:xfrm>
            <a:off x="5943600" y="4106880"/>
            <a:ext cx="1275840" cy="425160"/>
          </a:xfrm>
          <a:prstGeom prst="rect">
            <a:avLst/>
          </a:prstGeom>
          <a:gradFill>
            <a:gsLst>
              <a:gs pos="0">
                <a:srgbClr val="e7df8f"/>
              </a:gs>
              <a:gs pos="100000">
                <a:srgbClr val="bdb775"/>
              </a:gs>
            </a:gsLst>
            <a:lin ang="2700000"/>
          </a:gradFill>
          <a:ln>
            <a:noFill/>
          </a:ln>
        </p:spPr>
        <p:txBody>
          <a:bodyPr wrap="none" lIns="90000" rIns="90000" tIns="45000" bIns="45000" anchor="ctr"/>
          <a:p>
            <a:pPr algn="ctr">
              <a:lnSpc>
                <a:spcPct val="100000"/>
              </a:lnSpc>
            </a:pPr>
            <a:r>
              <a:rPr lang="fr-FR" sz="1400">
                <a:solidFill>
                  <a:srgbClr val="000000"/>
                </a:solidFill>
                <a:latin typeface="Arial"/>
              </a:rPr>
              <a:t>Enterprise Data</a:t>
            </a:r>
            <a:r>
              <a:rPr lang="fr-FR" sz="1400">
                <a:solidFill>
                  <a:srgbClr val="000000"/>
                </a:solidFill>
                <a:latin typeface="Arial"/>
              </a:rPr>
              <a:t>
</a:t>
            </a:r>
            <a:r>
              <a:rPr lang="fr-FR" sz="1400">
                <a:solidFill>
                  <a:srgbClr val="000000"/>
                </a:solidFill>
                <a:latin typeface="Arial"/>
              </a:rPr>
              <a:t>Connectors</a:t>
            </a:r>
            <a:endParaRPr/>
          </a:p>
        </p:txBody>
      </p:sp>
      <p:sp>
        <p:nvSpPr>
          <p:cNvPr id="224" name="CustomShape 30"/>
          <p:cNvSpPr/>
          <p:nvPr/>
        </p:nvSpPr>
        <p:spPr>
          <a:xfrm>
            <a:off x="5943600" y="3581280"/>
            <a:ext cx="1275840" cy="425160"/>
          </a:xfrm>
          <a:prstGeom prst="rect">
            <a:avLst/>
          </a:prstGeom>
          <a:gradFill>
            <a:gsLst>
              <a:gs pos="0">
                <a:srgbClr val="e7df8f"/>
              </a:gs>
              <a:gs pos="100000">
                <a:srgbClr val="bdb775"/>
              </a:gs>
            </a:gsLst>
            <a:lin ang="2700000"/>
          </a:gradFill>
          <a:ln>
            <a:noFill/>
          </a:ln>
        </p:spPr>
        <p:txBody>
          <a:bodyPr wrap="none" lIns="90000" rIns="90000" tIns="45000" bIns="45000" anchor="ctr"/>
          <a:p>
            <a:pPr algn="ctr">
              <a:lnSpc>
                <a:spcPct val="100000"/>
              </a:lnSpc>
            </a:pPr>
            <a:r>
              <a:rPr lang="fr-FR" sz="1400">
                <a:solidFill>
                  <a:srgbClr val="000000"/>
                </a:solidFill>
                <a:latin typeface="Arial"/>
              </a:rPr>
              <a:t>Data Access</a:t>
            </a:r>
            <a:r>
              <a:rPr lang="fr-FR" sz="1400">
                <a:solidFill>
                  <a:srgbClr val="000000"/>
                </a:solidFill>
                <a:latin typeface="Arial"/>
              </a:rPr>
              <a:t>
</a:t>
            </a:r>
            <a:r>
              <a:rPr lang="fr-FR" sz="1400">
                <a:solidFill>
                  <a:srgbClr val="000000"/>
                </a:solidFill>
                <a:latin typeface="Arial"/>
              </a:rPr>
              <a:t>Objects</a:t>
            </a:r>
            <a:endParaRPr/>
          </a:p>
        </p:txBody>
      </p:sp>
      <p:sp>
        <p:nvSpPr>
          <p:cNvPr id="225" name="CustomShape 31"/>
          <p:cNvSpPr/>
          <p:nvPr/>
        </p:nvSpPr>
        <p:spPr>
          <a:xfrm>
            <a:off x="7439040" y="3886200"/>
            <a:ext cx="634680" cy="228240"/>
          </a:xfrm>
          <a:prstGeom prst="leftRightArrow">
            <a:avLst>
              <a:gd name="adj1" fmla="val 21426"/>
              <a:gd name="adj2" fmla="val 81944"/>
            </a:avLst>
          </a:prstGeom>
          <a:gradFill>
            <a:gsLst>
              <a:gs pos="0">
                <a:srgbClr val="bacad2"/>
              </a:gs>
              <a:gs pos="50000">
                <a:srgbClr val="87a3b1"/>
              </a:gs>
              <a:gs pos="100000">
                <a:srgbClr val="bacad2"/>
              </a:gs>
            </a:gsLst>
            <a:lin ang="0"/>
          </a:gradFill>
          <a:ln>
            <a:noFill/>
          </a:ln>
        </p:spPr>
      </p:sp>
      <p:sp>
        <p:nvSpPr>
          <p:cNvPr id="226" name="TextShape 32"/>
          <p:cNvSpPr txBox="1"/>
          <p:nvPr/>
        </p:nvSpPr>
        <p:spPr>
          <a:xfrm>
            <a:off x="612720" y="6356520"/>
            <a:ext cx="1980720" cy="365400"/>
          </a:xfrm>
          <a:prstGeom prst="rect">
            <a:avLst/>
          </a:prstGeom>
        </p:spPr>
        <p:txBody>
          <a:bodyPr lIns="90000" rIns="90000" tIns="45000" bIns="45000"/>
          <a:p>
            <a:pPr>
              <a:lnSpc>
                <a:spcPct val="100000"/>
              </a:lnSpc>
            </a:pPr>
            <a:fld id="{A71FF668-570D-4F26-AE81-4999BFB98399}" type="slidenum">
              <a:rPr lang="fr-FR" sz="1400">
                <a:solidFill>
                  <a:srgbClr val="464653"/>
                </a:solidFill>
                <a:latin typeface="Arial"/>
              </a:rPr>
              <a:t>&lt;numéro&gt;</a:t>
            </a:fld>
            <a:endParaRPr/>
          </a:p>
        </p:txBody>
      </p:sp>
    </p:spTree>
  </p:cSld>
  <p:timing>
    <p:tnLst>
      <p:par>
        <p:cTn id="11" dur="indefinite" restart="never" nodeType="tmRoot">
          <p:childTnLst>
            <p:seq>
              <p:cTn id="12" dur="indefinite" nodeType="mainSeq">
                <p:childTnLst>
                  <p:par>
                    <p:cTn id="13" nodeType="clickEffect" fill="hold">
                      <p:stCondLst>
                        <p:cond delay="indefinite"/>
                      </p:stCondLst>
                      <p:childTnLst>
                        <p:par>
                          <p:cTn id="14" nodeType="withEffect" fill="hold">
                            <p:stCondLst>
                              <p:cond delay="0"/>
                            </p:stCondLst>
                            <p:childTnLst>
                              <p:par>
                                <p:cTn id="15" nodeType="afterEffect" fill="hold" presetClass="entr" presetID="1">
                                  <p:stCondLst>
                                    <p:cond delay="0"/>
                                  </p:stCondLst>
                                  <p:childTnLst>
                                    <p:set>
                                      <p:cBhvr>
                                        <p:cTn id="16" dur="1" fill="hold">
                                          <p:stCondLst>
                                            <p:cond delay="499"/>
                                          </p:stCondLst>
                                        </p:cTn>
                                        <p:tgtEl>
                                          <p:spTgt spid="194"/>
                                        </p:tgtEl>
                                        <p:attrNameLst>
                                          <p:attrName>style.visibility</p:attrName>
                                        </p:attrNameLst>
                                      </p:cBhvr>
                                      <p:to>
                                        <p:strVal val="visible"/>
                                      </p:to>
                                    </p:set>
                                    <p:set>
                                      <p:cBhvr>
                                        <p:cTn id="17" dur="1" fill="hold"/>
                                        <p:tgtEl>
                                          <p:spTgt spid="194"/>
                                        </p:tgtEl>
                                        <p:attrNameLst>
                                          <p:attrName>style.visibility</p:attrName>
                                        </p:attrNameLst>
                                      </p:cBhvr>
                                      <p:to>
                                        <p:strVal val="hidden"/>
                                      </p:to>
                                    </p:set>
                                  </p:childTnLst>
                                </p:cTn>
                              </p:par>
                            </p:childTnLst>
                          </p:cTn>
                        </p:par>
                      </p:childTnLst>
                    </p:cTn>
                  </p:par>
                  <p:par>
                    <p:cTn id="18" nodeType="clickEffect" fill="hold">
                      <p:stCondLst>
                        <p:cond delay="indefinite"/>
                      </p:stCondLst>
                      <p:childTnLst>
                        <p:par>
                          <p:cTn id="19" nodeType="withEffect" fill="hold">
                            <p:stCondLst>
                              <p:cond delay="0"/>
                            </p:stCondLst>
                            <p:childTnLst>
                              <p:par>
                                <p:cTn id="20" nodeType="clickEffect" fill="hold" presetClass="entr" presetID="9">
                                  <p:stCondLst>
                                    <p:cond delay="0"/>
                                  </p:stCondLst>
                                  <p:childTnLst>
                                    <p:set>
                                      <p:cBhvr>
                                        <p:cTn id="21" dur="1" fill="hold">
                                          <p:stCondLst>
                                            <p:cond delay="0"/>
                                          </p:stCondLst>
                                        </p:cTn>
                                        <p:tgtEl>
                                          <p:spTgt spid="-1"/>
                                        </p:tgtEl>
                                        <p:attrNameLst>
                                          <p:attrName>style.visibility</p:attrName>
                                        </p:attrNameLst>
                                      </p:cBhvr>
                                      <p:to>
                                        <p:strVal val="visible"/>
                                      </p:to>
                                    </p:set>
                                    <p:animEffect filter="dissolve" transition="in">
                                      <p:cBhvr additive="repl">
                                        <p:cTn id="22" dur="500"/>
                                        <p:tgtEl>
                                          <p:spTgt spid="-1"/>
                                        </p:tgtEl>
                                      </p:cBhvr>
                                    </p:animEffect>
                                  </p:childTnLst>
                                </p:cTn>
                              </p:par>
                            </p:childTnLst>
                          </p:cTn>
                        </p:par>
                      </p:childTnLst>
                    </p:cTn>
                  </p:par>
                  <p:par>
                    <p:cTn id="23" nodeType="clickEffect" fill="hold">
                      <p:stCondLst>
                        <p:cond delay="indefinite"/>
                      </p:stCondLst>
                      <p:childTnLst>
                        <p:par>
                          <p:cTn id="24" nodeType="withEffect" fill="hold">
                            <p:stCondLst>
                              <p:cond delay="0"/>
                            </p:stCondLst>
                            <p:childTnLst>
                              <p:par>
                                <p:cTn id="25" nodeType="clickEffect" fill="hold" presetClass="entr" presetID="9">
                                  <p:stCondLst>
                                    <p:cond delay="0"/>
                                  </p:stCondLst>
                                  <p:childTnLst>
                                    <p:set>
                                      <p:cBhvr>
                                        <p:cTn id="26" dur="1" fill="hold">
                                          <p:stCondLst>
                                            <p:cond delay="0"/>
                                          </p:stCondLst>
                                        </p:cTn>
                                        <p:tgtEl>
                                          <p:spTgt spid="-1"/>
                                        </p:tgtEl>
                                        <p:attrNameLst>
                                          <p:attrName>style.visibility</p:attrName>
                                        </p:attrNameLst>
                                      </p:cBhvr>
                                      <p:to>
                                        <p:strVal val="visible"/>
                                      </p:to>
                                    </p:set>
                                    <p:animEffect filter="dissolve" transition="in">
                                      <p:cBhvr additive="repl">
                                        <p:cTn id="27" dur="500"/>
                                        <p:tgtEl>
                                          <p:spTgt spid="-1"/>
                                        </p:tgtEl>
                                      </p:cBhvr>
                                    </p:animEffect>
                                  </p:childTnLst>
                                </p:cTn>
                              </p:par>
                            </p:childTnLst>
                          </p:cTn>
                        </p:par>
                      </p:childTnLst>
                    </p:cTn>
                  </p:par>
                  <p:par>
                    <p:cTn id="28" nodeType="clickEffect" fill="hold">
                      <p:stCondLst>
                        <p:cond delay="indefinite"/>
                      </p:stCondLst>
                      <p:childTnLst>
                        <p:par>
                          <p:cTn id="29" nodeType="withEffect" fill="hold">
                            <p:stCondLst>
                              <p:cond delay="0"/>
                            </p:stCondLst>
                            <p:childTnLst>
                              <p:par>
                                <p:cTn id="30" nodeType="clickEffect" fill="hold" presetClass="entr" presetID="9">
                                  <p:stCondLst>
                                    <p:cond delay="0"/>
                                  </p:stCondLst>
                                  <p:childTnLst>
                                    <p:set>
                                      <p:cBhvr>
                                        <p:cTn id="31" dur="1" fill="hold">
                                          <p:stCondLst>
                                            <p:cond delay="0"/>
                                          </p:stCondLst>
                                        </p:cTn>
                                        <p:tgtEl>
                                          <p:spTgt spid="-1"/>
                                        </p:tgtEl>
                                        <p:attrNameLst>
                                          <p:attrName>style.visibility</p:attrName>
                                        </p:attrNameLst>
                                      </p:cBhvr>
                                      <p:to>
                                        <p:strVal val="visible"/>
                                      </p:to>
                                    </p:set>
                                    <p:animEffect filter="dissolve" transition="in">
                                      <p:cBhvr additive="repl">
                                        <p:cTn id="32" dur="500"/>
                                        <p:tgtEl>
                                          <p:spTgt spid="-1"/>
                                        </p:tgtEl>
                                      </p:cBhvr>
                                    </p:animEffect>
                                  </p:childTnLst>
                                </p:cTn>
                              </p:par>
                            </p:childTnLst>
                          </p:cTn>
                        </p:par>
                      </p:childTnLst>
                    </p:cTn>
                  </p:par>
                  <p:par>
                    <p:cTn id="33" nodeType="clickEffect" fill="hold">
                      <p:stCondLst>
                        <p:cond delay="indefinite"/>
                      </p:stCondLst>
                      <p:childTnLst>
                        <p:par>
                          <p:cTn id="34" nodeType="withEffect" fill="hold">
                            <p:stCondLst>
                              <p:cond delay="0"/>
                            </p:stCondLst>
                            <p:childTnLst>
                              <p:par>
                                <p:cTn id="35" nodeType="clickEffect" fill="hold" presetClass="entr" presetID="9">
                                  <p:stCondLst>
                                    <p:cond delay="0"/>
                                  </p:stCondLst>
                                  <p:childTnLst>
                                    <p:set>
                                      <p:cBhvr>
                                        <p:cTn id="36" dur="1" fill="hold">
                                          <p:stCondLst>
                                            <p:cond delay="0"/>
                                          </p:stCondLst>
                                        </p:cTn>
                                        <p:tgtEl>
                                          <p:spTgt spid="-1"/>
                                        </p:tgtEl>
                                        <p:attrNameLst>
                                          <p:attrName>style.visibility</p:attrName>
                                        </p:attrNameLst>
                                      </p:cBhvr>
                                      <p:to>
                                        <p:strVal val="visible"/>
                                      </p:to>
                                    </p:set>
                                    <p:animEffect filter="dissolve" transition="in">
                                      <p:cBhvr additive="repl">
                                        <p:cTn id="37" dur="500"/>
                                        <p:tgtEl>
                                          <p:spTgt spid="-1"/>
                                        </p:tgtEl>
                                      </p:cBhvr>
                                    </p:animEffect>
                                  </p:childTnLst>
                                </p:cTn>
                              </p:par>
                            </p:childTnLst>
                          </p:cTn>
                        </p:par>
                      </p:childTnLst>
                    </p:cTn>
                  </p:par>
                  <p:par>
                    <p:cTn id="38" nodeType="clickEffect" fill="hold">
                      <p:stCondLst>
                        <p:cond delay="indefinite"/>
                      </p:stCondLst>
                      <p:childTnLst>
                        <p:par>
                          <p:cTn id="39" nodeType="withEffect" fill="hold">
                            <p:stCondLst>
                              <p:cond delay="0"/>
                            </p:stCondLst>
                            <p:childTnLst>
                              <p:par>
                                <p:cTn id="40" nodeType="clickEffect" fill="hold" presetClass="entr" presetID="9">
                                  <p:stCondLst>
                                    <p:cond delay="0"/>
                                  </p:stCondLst>
                                  <p:childTnLst>
                                    <p:set>
                                      <p:cBhvr>
                                        <p:cTn id="41" dur="1" fill="hold">
                                          <p:stCondLst>
                                            <p:cond delay="0"/>
                                          </p:stCondLst>
                                        </p:cTn>
                                        <p:tgtEl>
                                          <p:spTgt spid="-1"/>
                                        </p:tgtEl>
                                        <p:attrNameLst>
                                          <p:attrName>style.visibility</p:attrName>
                                        </p:attrNameLst>
                                      </p:cBhvr>
                                      <p:to>
                                        <p:strVal val="visible"/>
                                      </p:to>
                                    </p:set>
                                    <p:animEffect filter="dissolve" transition="in">
                                      <p:cBhvr additive="repl">
                                        <p:cTn id="42" dur="500"/>
                                        <p:tgtEl>
                                          <p:spTgt spid="-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39"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Interface distante et implémentation</a:t>
            </a:r>
            <a:endParaRPr/>
          </a:p>
        </p:txBody>
      </p:sp>
      <p:sp>
        <p:nvSpPr>
          <p:cNvPr id="740" name="TextShape 2"/>
          <p:cNvSpPr txBox="1"/>
          <p:nvPr/>
        </p:nvSpPr>
        <p:spPr>
          <a:xfrm>
            <a:off x="539640" y="3357000"/>
            <a:ext cx="8000640" cy="281484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Le bean session peut maintenant être utilisé par un composant situé sur un autre serveur d’application</a:t>
            </a:r>
            <a:endParaRPr/>
          </a:p>
          <a:p>
            <a:pPr>
              <a:lnSpc>
                <a:spcPct val="100000"/>
              </a:lnSpc>
              <a:buSzPct val="76000"/>
              <a:buFont typeface="Wingdings 3" charset="2"/>
              <a:buChar char=""/>
            </a:pPr>
            <a:r>
              <a:rPr lang="en-US" sz="2600">
                <a:solidFill>
                  <a:srgbClr val="000000"/>
                </a:solidFill>
                <a:latin typeface="Gill Sans MT"/>
              </a:rPr>
              <a:t>Un bean peut implémenter 2 interfaces locale et distante.</a:t>
            </a:r>
            <a:endParaRPr/>
          </a:p>
          <a:p>
            <a:pPr>
              <a:lnSpc>
                <a:spcPct val="100000"/>
              </a:lnSpc>
            </a:pPr>
            <a:endParaRPr/>
          </a:p>
          <a:p>
            <a:pPr>
              <a:lnSpc>
                <a:spcPct val="100000"/>
              </a:lnSpc>
            </a:pPr>
            <a:endParaRPr/>
          </a:p>
        </p:txBody>
      </p:sp>
      <p:sp>
        <p:nvSpPr>
          <p:cNvPr id="741" name="CustomShape 3"/>
          <p:cNvSpPr/>
          <p:nvPr/>
        </p:nvSpPr>
        <p:spPr>
          <a:xfrm>
            <a:off x="395640" y="1484640"/>
            <a:ext cx="3960000" cy="1063800"/>
          </a:xfrm>
          <a:prstGeom prst="rect">
            <a:avLst/>
          </a:prstGeom>
          <a:solidFill>
            <a:srgbClr val="ffffff"/>
          </a:solidFill>
          <a:ln w="19080">
            <a:solidFill>
              <a:srgbClr val="000000"/>
            </a:solidFill>
            <a:round/>
          </a:ln>
        </p:spPr>
        <p:txBody>
          <a:bodyPr lIns="90000" rIns="90000" tIns="45000" bIns="45000"/>
          <a:p>
            <a:pPr>
              <a:lnSpc>
                <a:spcPct val="100000"/>
              </a:lnSpc>
            </a:pPr>
            <a:r>
              <a:rPr lang="fr-FR" sz="1600">
                <a:solidFill>
                  <a:srgbClr val="0070c0"/>
                </a:solidFill>
                <a:latin typeface="Verdana"/>
                <a:ea typeface="Verdana"/>
              </a:rPr>
              <a:t>@Remote</a:t>
            </a:r>
            <a:r>
              <a:rPr lang="fr-FR" sz="1600">
                <a:solidFill>
                  <a:srgbClr val="000000"/>
                </a:solidFill>
                <a:latin typeface="Verdana"/>
                <a:ea typeface="Verdana"/>
              </a:rPr>
              <a:t>
</a:t>
            </a:r>
            <a:r>
              <a:rPr lang="fr-FR" sz="1600">
                <a:solidFill>
                  <a:srgbClr val="000000"/>
                </a:solidFill>
                <a:latin typeface="Verdana"/>
                <a:ea typeface="Verdana"/>
              </a:rPr>
              <a:t>public interface Convertisseur {</a:t>
            </a:r>
            <a:r>
              <a:rPr lang="fr-FR" sz="1600">
                <a:solidFill>
                  <a:srgbClr val="000000"/>
                </a:solidFill>
                <a:latin typeface="Verdana"/>
                <a:ea typeface="Verdana"/>
              </a:rPr>
              <a:t>
</a:t>
            </a:r>
            <a:r>
              <a:rPr lang="fr-FR" sz="1600">
                <a:solidFill>
                  <a:srgbClr val="000000"/>
                </a:solidFill>
                <a:latin typeface="Verdana"/>
                <a:ea typeface="Verdana"/>
              </a:rPr>
              <a:t>  public CompteBancaire find(int id);</a:t>
            </a:r>
            <a:r>
              <a:rPr lang="fr-FR" sz="1600">
                <a:solidFill>
                  <a:srgbClr val="000000"/>
                </a:solidFill>
                <a:latin typeface="Verdana"/>
                <a:ea typeface="Verdana"/>
              </a:rPr>
              <a:t>
</a:t>
            </a:r>
            <a:r>
              <a:rPr lang="fr-FR" sz="1600">
                <a:solidFill>
                  <a:srgbClr val="000000"/>
                </a:solidFill>
                <a:latin typeface="Verdana"/>
                <a:ea typeface="Verdana"/>
              </a:rPr>
              <a:t>}</a:t>
            </a:r>
            <a:endParaRPr/>
          </a:p>
        </p:txBody>
      </p:sp>
      <p:sp>
        <p:nvSpPr>
          <p:cNvPr id="742" name="CustomShape 4"/>
          <p:cNvSpPr/>
          <p:nvPr/>
        </p:nvSpPr>
        <p:spPr>
          <a:xfrm>
            <a:off x="4284000" y="1961640"/>
            <a:ext cx="3672000" cy="1307160"/>
          </a:xfrm>
          <a:prstGeom prst="rect">
            <a:avLst/>
          </a:prstGeom>
          <a:solidFill>
            <a:srgbClr val="ffffff"/>
          </a:solidFill>
          <a:ln w="19080">
            <a:solidFill>
              <a:srgbClr val="000000"/>
            </a:solidFill>
            <a:round/>
          </a:ln>
        </p:spPr>
        <p:txBody>
          <a:bodyPr lIns="90000" rIns="90000" tIns="45000" bIns="45000"/>
          <a:p>
            <a:pPr>
              <a:lnSpc>
                <a:spcPct val="100000"/>
              </a:lnSpc>
            </a:pPr>
            <a:r>
              <a:rPr lang="fr-FR" sz="1600">
                <a:solidFill>
                  <a:srgbClr val="000000"/>
                </a:solidFill>
                <a:latin typeface="Verdana"/>
                <a:ea typeface="Verdana"/>
              </a:rPr>
              <a:t>@Stateless</a:t>
            </a:r>
            <a:r>
              <a:rPr lang="fr-FR" sz="1600">
                <a:solidFill>
                  <a:srgbClr val="000000"/>
                </a:solidFill>
                <a:latin typeface="Verdana"/>
                <a:ea typeface="Verdana"/>
              </a:rPr>
              <a:t>
</a:t>
            </a:r>
            <a:r>
              <a:rPr lang="fr-FR" sz="1600">
                <a:solidFill>
                  <a:srgbClr val="000000"/>
                </a:solidFill>
                <a:latin typeface="Verdana"/>
                <a:ea typeface="Verdana"/>
              </a:rPr>
              <a:t>public class ConvertisseurBean </a:t>
            </a:r>
            <a:r>
              <a:rPr lang="fr-FR" sz="1600">
                <a:solidFill>
                  <a:srgbClr val="000000"/>
                </a:solidFill>
                <a:latin typeface="Verdana"/>
                <a:ea typeface="Verdana"/>
              </a:rPr>
              <a:t>
</a:t>
            </a:r>
            <a:r>
              <a:rPr lang="fr-FR" sz="1600">
                <a:solidFill>
                  <a:srgbClr val="000000"/>
                </a:solidFill>
                <a:latin typeface="Verdana"/>
                <a:ea typeface="Verdana"/>
              </a:rPr>
              <a:t>       </a:t>
            </a:r>
            <a:r>
              <a:rPr lang="fr-FR" sz="1600">
                <a:solidFill>
                  <a:srgbClr val="0070c0"/>
                </a:solidFill>
                <a:latin typeface="Verdana"/>
                <a:ea typeface="Verdana"/>
              </a:rPr>
              <a:t>implements Convertisseur</a:t>
            </a:r>
            <a:r>
              <a:rPr lang="fr-FR" sz="1600">
                <a:solidFill>
                  <a:srgbClr val="000000"/>
                </a:solidFill>
                <a:latin typeface="Verdana"/>
                <a:ea typeface="Verdana"/>
              </a:rPr>
              <a:t> {</a:t>
            </a:r>
            <a:r>
              <a:rPr lang="fr-FR" sz="1600">
                <a:solidFill>
                  <a:srgbClr val="000000"/>
                </a:solidFill>
                <a:latin typeface="Verdana"/>
                <a:ea typeface="Verdana"/>
              </a:rPr>
              <a:t>
</a:t>
            </a:r>
            <a:r>
              <a:rPr lang="fr-FR" sz="1600">
                <a:solidFill>
                  <a:srgbClr val="000000"/>
                </a:solidFill>
                <a:latin typeface="Verdana"/>
                <a:ea typeface="Verdana"/>
              </a:rPr>
              <a:t>...</a:t>
            </a:r>
            <a:r>
              <a:rPr lang="fr-FR" sz="1600">
                <a:solidFill>
                  <a:srgbClr val="000000"/>
                </a:solidFill>
                <a:latin typeface="Verdana"/>
                <a:ea typeface="Verdana"/>
              </a:rPr>
              <a:t>
</a:t>
            </a:r>
            <a:r>
              <a:rPr lang="fr-FR" sz="1600">
                <a:solidFill>
                  <a:srgbClr val="000000"/>
                </a:solidFill>
                <a:latin typeface="Verdana"/>
                <a:ea typeface="Verdana"/>
              </a:rPr>
              <a:t>}</a:t>
            </a:r>
            <a:endParaRPr/>
          </a:p>
        </p:txBody>
      </p:sp>
    </p:spTree>
  </p:cSld>
  <p:timing>
    <p:tnLst>
      <p:par>
        <p:cTn id="159" dur="indefinite" restart="never" nodeType="tmRoot">
          <p:childTnLst>
            <p:seq>
              <p:cTn id="160" nodeType="mainSeq"/>
              <p:prevCondLst>
                <p:cond delay="0" evt="onPrev">
                  <p:tgtEl>
                    <p:sldTgt/>
                  </p:tgtEl>
                </p:cond>
              </p:prevCondLst>
              <p:nextCondLst>
                <p:cond delay="0" evt="onNext">
                  <p:tgtEl>
                    <p:sldTgt/>
                  </p:tgtEl>
                </p:cond>
              </p:nextCondLst>
            </p:seq>
          </p:childTnLst>
        </p:cTn>
      </p:par>
    </p:tnLst>
  </p:timing>
</p:sld>
</file>

<file path=ppt/slides/slide6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3"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Lifecycle callbacks</a:t>
            </a:r>
            <a:endParaRPr/>
          </a:p>
        </p:txBody>
      </p:sp>
      <p:sp>
        <p:nvSpPr>
          <p:cNvPr id="744" name="TextShape 2"/>
          <p:cNvSpPr txBox="1"/>
          <p:nvPr/>
        </p:nvSpPr>
        <p:spPr>
          <a:xfrm>
            <a:off x="612720" y="6356520"/>
            <a:ext cx="1980720" cy="365400"/>
          </a:xfrm>
          <a:prstGeom prst="rect">
            <a:avLst/>
          </a:prstGeom>
        </p:spPr>
        <p:txBody>
          <a:bodyPr lIns="90000" rIns="90000" tIns="45000" bIns="45000"/>
          <a:p>
            <a:pPr>
              <a:lnSpc>
                <a:spcPct val="100000"/>
              </a:lnSpc>
            </a:pPr>
            <a:fld id="{5B060F15-9934-40D7-8B75-478C0B5FCA08}" type="slidenum">
              <a:rPr lang="fr-FR" sz="1400">
                <a:solidFill>
                  <a:srgbClr val="464653"/>
                </a:solidFill>
                <a:latin typeface="Arial"/>
              </a:rPr>
              <a:t>&lt;numéro&gt;</a:t>
            </a:fld>
            <a:endParaRPr/>
          </a:p>
        </p:txBody>
      </p:sp>
      <p:sp>
        <p:nvSpPr>
          <p:cNvPr id="745" name="TextShape 3"/>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Comme pour tout bean, on a les callbacks de cycle de vie</a:t>
            </a:r>
            <a:endParaRPr/>
          </a:p>
          <a:p>
            <a:pPr lvl="1">
              <a:lnSpc>
                <a:spcPct val="100000"/>
              </a:lnSpc>
              <a:buSzPct val="76000"/>
              <a:buFont typeface="Wingdings 3" charset="2"/>
              <a:buChar char=""/>
            </a:pPr>
            <a:r>
              <a:rPr lang="en-US" sz="2300">
                <a:solidFill>
                  <a:srgbClr val="464653"/>
                </a:solidFill>
                <a:latin typeface="Gill Sans MT"/>
              </a:rPr>
              <a:t>@PostConstruct (ouvrir les connexions etc...)</a:t>
            </a:r>
            <a:endParaRPr/>
          </a:p>
          <a:p>
            <a:pPr lvl="1">
              <a:lnSpc>
                <a:spcPct val="100000"/>
              </a:lnSpc>
              <a:buSzPct val="76000"/>
              <a:buFont typeface="Wingdings 3" charset="2"/>
              <a:buChar char=""/>
            </a:pPr>
            <a:r>
              <a:rPr lang="en-US" sz="2300">
                <a:solidFill>
                  <a:srgbClr val="464653"/>
                </a:solidFill>
                <a:latin typeface="Gill Sans MT"/>
              </a:rPr>
              <a:t>@PreDestroy (fermer les connexions etc...)</a:t>
            </a:r>
            <a:endParaRPr/>
          </a:p>
        </p:txBody>
      </p:sp>
    </p:spTree>
  </p:cSld>
  <p:timing>
    <p:tnLst>
      <p:par>
        <p:cTn id="161" dur="indefinite" restart="never" nodeType="tmRoot">
          <p:childTnLst>
            <p:seq>
              <p:cTn id="162" nodeType="mainSeq"/>
              <p:prevCondLst>
                <p:cond delay="0" evt="onPrev">
                  <p:tgtEl>
                    <p:sldTgt/>
                  </p:tgtEl>
                </p:cond>
              </p:prevCondLst>
              <p:nextCondLst>
                <p:cond delay="0" evt="onNext">
                  <p:tgtEl>
                    <p:sldTgt/>
                  </p:tgtEl>
                </p:cond>
              </p:nextCondLst>
            </p:seq>
          </p:childTnLst>
        </p:cTn>
      </p:par>
    </p:tnLst>
  </p:timing>
</p:sld>
</file>

<file path=ppt/slides/slide6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6"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Stateful Session Beans</a:t>
            </a:r>
            <a:endParaRPr/>
          </a:p>
        </p:txBody>
      </p:sp>
      <p:sp>
        <p:nvSpPr>
          <p:cNvPr id="747"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Annotation </a:t>
            </a:r>
            <a:r>
              <a:rPr b="1" lang="en-US" sz="2600">
                <a:solidFill>
                  <a:srgbClr val="000000"/>
                </a:solidFill>
                <a:latin typeface="Gill Sans MT"/>
              </a:rPr>
              <a:t>@Stateful</a:t>
            </a:r>
            <a:endParaRPr/>
          </a:p>
          <a:p>
            <a:pPr>
              <a:lnSpc>
                <a:spcPct val="100000"/>
              </a:lnSpc>
              <a:buSzPct val="76000"/>
              <a:buFont typeface="Wingdings 3" charset="2"/>
              <a:buChar char=""/>
            </a:pPr>
            <a:r>
              <a:rPr lang="en-US" sz="2600">
                <a:solidFill>
                  <a:srgbClr val="000000"/>
                </a:solidFill>
                <a:latin typeface="Gill Sans MT"/>
              </a:rPr>
              <a:t>Certaines conversations se déroulent sous forment de requêtes successives. </a:t>
            </a:r>
            <a:endParaRPr/>
          </a:p>
          <a:p>
            <a:pPr>
              <a:lnSpc>
                <a:spcPct val="100000"/>
              </a:lnSpc>
              <a:buSzPct val="76000"/>
              <a:buFont typeface="Wingdings 3" charset="2"/>
              <a:buChar char=""/>
            </a:pPr>
            <a:r>
              <a:rPr lang="en-US" sz="2600">
                <a:solidFill>
                  <a:srgbClr val="000000"/>
                </a:solidFill>
                <a:latin typeface="Gill Sans MT"/>
              </a:rPr>
              <a:t>L’état du Stateful Session Bean est maintenu pendant toute la durée de vie du contexte auquel il est associé,</a:t>
            </a:r>
            <a:endParaRPr/>
          </a:p>
          <a:p>
            <a:pPr lvl="1">
              <a:lnSpc>
                <a:spcPct val="100000"/>
              </a:lnSpc>
              <a:buSzPct val="76000"/>
              <a:buFont typeface="Wingdings 3" charset="2"/>
              <a:buChar char=""/>
            </a:pPr>
            <a:r>
              <a:rPr lang="en-US" sz="2300">
                <a:solidFill>
                  <a:srgbClr val="464653"/>
                </a:solidFill>
                <a:latin typeface="Gill Sans MT"/>
              </a:rPr>
              <a:t>au cours d'appels de méthodes successifs.</a:t>
            </a:r>
            <a:endParaRPr/>
          </a:p>
          <a:p>
            <a:pPr lvl="1">
              <a:lnSpc>
                <a:spcPct val="100000"/>
              </a:lnSpc>
              <a:buSzPct val="76000"/>
              <a:buFont typeface="Wingdings 3" charset="2"/>
              <a:buChar char=""/>
            </a:pPr>
            <a:r>
              <a:rPr lang="en-US" sz="2300">
                <a:solidFill>
                  <a:srgbClr val="464653"/>
                </a:solidFill>
                <a:latin typeface="Gill Sans MT"/>
              </a:rPr>
              <a:t>au cours de transactions successives.</a:t>
            </a:r>
            <a:endParaRPr/>
          </a:p>
          <a:p>
            <a:pPr lvl="1">
              <a:lnSpc>
                <a:spcPct val="100000"/>
              </a:lnSpc>
              <a:buSzPct val="76000"/>
              <a:buFont typeface="Wingdings 3" charset="2"/>
              <a:buChar char=""/>
            </a:pPr>
            <a:r>
              <a:rPr lang="en-US" sz="2300">
                <a:solidFill>
                  <a:srgbClr val="464653"/>
                </a:solidFill>
                <a:latin typeface="Gill Sans MT"/>
              </a:rPr>
              <a:t>Si un appel de méthode change l'état du Bean, lors d'un autre appel de méthode l'état sera disponible.</a:t>
            </a:r>
            <a:endParaRPr/>
          </a:p>
          <a:p>
            <a:pPr>
              <a:lnSpc>
                <a:spcPct val="100000"/>
              </a:lnSpc>
              <a:buSzPct val="76000"/>
              <a:buFont typeface="Wingdings 3" charset="2"/>
              <a:buChar char=""/>
            </a:pPr>
            <a:r>
              <a:rPr lang="en-US" sz="2600">
                <a:solidFill>
                  <a:srgbClr val="000000"/>
                </a:solidFill>
                <a:latin typeface="Gill Sans MT"/>
              </a:rPr>
              <a:t>Comme pour les requêtes HTTP, sauf qu’ici on a accès aux services middleware du conteneur d’EJB</a:t>
            </a:r>
            <a:endParaRPr/>
          </a:p>
        </p:txBody>
      </p:sp>
    </p:spTree>
  </p:cSld>
  <p:timing>
    <p:tnLst>
      <p:par>
        <p:cTn id="163" dur="indefinite" restart="never" nodeType="tmRoot">
          <p:childTnLst>
            <p:seq>
              <p:cTn id="164" nodeType="mainSeq"/>
              <p:prevCondLst>
                <p:cond delay="0" evt="onPrev">
                  <p:tgtEl>
                    <p:sldTgt/>
                  </p:tgtEl>
                </p:cond>
              </p:prevCondLst>
              <p:nextCondLst>
                <p:cond delay="0" evt="onNext">
                  <p:tgtEl>
                    <p:sldTgt/>
                  </p:tgtEl>
                </p:cond>
              </p:nextCondLst>
            </p:seq>
          </p:childTnLst>
        </p:cTn>
      </p:par>
    </p:tnLst>
  </p:timing>
</p:sld>
</file>

<file path=ppt/slides/slide6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8"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Exemples d’utilisation</a:t>
            </a:r>
            <a:endParaRPr/>
          </a:p>
        </p:txBody>
      </p:sp>
      <p:sp>
        <p:nvSpPr>
          <p:cNvPr id="749" name="TextShape 2"/>
          <p:cNvSpPr txBox="1"/>
          <p:nvPr/>
        </p:nvSpPr>
        <p:spPr>
          <a:xfrm>
            <a:off x="612720" y="6356520"/>
            <a:ext cx="1980720" cy="365400"/>
          </a:xfrm>
          <a:prstGeom prst="rect">
            <a:avLst/>
          </a:prstGeom>
        </p:spPr>
        <p:txBody>
          <a:bodyPr lIns="90000" rIns="90000" tIns="45000" bIns="45000"/>
          <a:p>
            <a:pPr>
              <a:lnSpc>
                <a:spcPct val="100000"/>
              </a:lnSpc>
            </a:pPr>
            <a:fld id="{9B4D2393-AC1E-4D2D-9968-49022DF89A50}" type="slidenum">
              <a:rPr lang="fr-FR" sz="1400">
                <a:solidFill>
                  <a:srgbClr val="464653"/>
                </a:solidFill>
                <a:latin typeface="Arial"/>
              </a:rPr>
              <a:t>&lt;numéro&gt;</a:t>
            </a:fld>
            <a:endParaRPr/>
          </a:p>
        </p:txBody>
      </p:sp>
      <p:sp>
        <p:nvSpPr>
          <p:cNvPr id="750" name="TextShape 3"/>
          <p:cNvSpPr txBox="1"/>
          <p:nvPr/>
        </p:nvSpPr>
        <p:spPr>
          <a:xfrm>
            <a:off x="457200" y="1268640"/>
            <a:ext cx="8229240" cy="488772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Associé au contexte d’une requête, d’une session, d’une application, ...</a:t>
            </a:r>
            <a:endParaRPr/>
          </a:p>
        </p:txBody>
      </p:sp>
      <p:sp>
        <p:nvSpPr>
          <p:cNvPr id="751" name="CustomShape 4"/>
          <p:cNvSpPr/>
          <p:nvPr/>
        </p:nvSpPr>
        <p:spPr>
          <a:xfrm>
            <a:off x="574920" y="2205000"/>
            <a:ext cx="3852720" cy="647640"/>
          </a:xfrm>
          <a:prstGeom prst="rect">
            <a:avLst/>
          </a:prstGeom>
          <a:solidFill>
            <a:srgbClr val="ffffff"/>
          </a:solidFill>
          <a:ln w="19080">
            <a:solidFill>
              <a:srgbClr val="000000"/>
            </a:solidFill>
            <a:round/>
          </a:ln>
        </p:spPr>
        <p:txBody>
          <a:bodyPr lIns="90000" rIns="90000" tIns="45000" bIns="45000"/>
          <a:p>
            <a:pPr>
              <a:lnSpc>
                <a:spcPct val="100000"/>
              </a:lnSpc>
            </a:pPr>
            <a:r>
              <a:rPr b="1" lang="fr-FR" sz="1600">
                <a:solidFill>
                  <a:srgbClr val="000000"/>
                </a:solidFill>
                <a:latin typeface="Verdana"/>
                <a:ea typeface="Verdana"/>
              </a:rPr>
              <a:t>@Stateful</a:t>
            </a:r>
            <a:r>
              <a:rPr lang="fr-FR" sz="1600">
                <a:solidFill>
                  <a:srgbClr val="000000"/>
                </a:solidFill>
                <a:latin typeface="Verdana"/>
                <a:ea typeface="Verdana"/>
              </a:rPr>
              <a:t>
</a:t>
            </a:r>
            <a:r>
              <a:rPr lang="fr-FR" sz="1600">
                <a:solidFill>
                  <a:srgbClr val="000000"/>
                </a:solidFill>
                <a:latin typeface="Verdana"/>
                <a:ea typeface="Verdana"/>
              </a:rPr>
              <a:t>public class CaddyEJB {...}</a:t>
            </a:r>
            <a:endParaRPr/>
          </a:p>
        </p:txBody>
      </p:sp>
      <p:sp>
        <p:nvSpPr>
          <p:cNvPr id="752" name="CustomShape 5"/>
          <p:cNvSpPr/>
          <p:nvPr/>
        </p:nvSpPr>
        <p:spPr>
          <a:xfrm>
            <a:off x="539640" y="4653000"/>
            <a:ext cx="3888000" cy="1511640"/>
          </a:xfrm>
          <a:prstGeom prst="rect">
            <a:avLst/>
          </a:prstGeom>
          <a:solidFill>
            <a:srgbClr val="ffffff"/>
          </a:solidFill>
          <a:ln w="19080">
            <a:solidFill>
              <a:srgbClr val="000000"/>
            </a:solidFill>
            <a:round/>
          </a:ln>
        </p:spPr>
        <p:txBody>
          <a:bodyPr lIns="90000" rIns="90000" tIns="45000" bIns="45000"/>
          <a:p>
            <a:pPr>
              <a:lnSpc>
                <a:spcPct val="100000"/>
              </a:lnSpc>
            </a:pPr>
            <a:r>
              <a:rPr b="1" lang="fr-FR" sz="1600">
                <a:solidFill>
                  <a:srgbClr val="000000"/>
                </a:solidFill>
                <a:latin typeface="Verdana"/>
                <a:ea typeface="Verdana"/>
              </a:rPr>
              <a:t>@Model</a:t>
            </a:r>
            <a:r>
              <a:rPr lang="fr-FR" sz="1600">
                <a:solidFill>
                  <a:srgbClr val="000000"/>
                </a:solidFill>
                <a:latin typeface="Verdana"/>
                <a:ea typeface="Verdana"/>
              </a:rPr>
              <a:t>
</a:t>
            </a:r>
            <a:r>
              <a:rPr lang="fr-FR" sz="1600">
                <a:solidFill>
                  <a:srgbClr val="000000"/>
                </a:solidFill>
                <a:latin typeface="Verdana"/>
                <a:ea typeface="Verdana"/>
              </a:rPr>
              <a:t>public class PanierBean {</a:t>
            </a:r>
            <a:endParaRPr/>
          </a:p>
          <a:p>
            <a:pPr>
              <a:lnSpc>
                <a:spcPct val="100000"/>
              </a:lnSpc>
            </a:pPr>
            <a:r>
              <a:rPr lang="fr-FR" sz="1600">
                <a:solidFill>
                  <a:srgbClr val="000000"/>
                </a:solidFill>
                <a:latin typeface="Verdana"/>
                <a:ea typeface="Verdana"/>
              </a:rPr>
              <a:t>  </a:t>
            </a:r>
            <a:r>
              <a:rPr lang="fr-FR" sz="1600">
                <a:solidFill>
                  <a:srgbClr val="000000"/>
                </a:solidFill>
                <a:latin typeface="Verdana"/>
                <a:ea typeface="Verdana"/>
              </a:rPr>
              <a:t>@Inject SessionClient session;</a:t>
            </a:r>
            <a:endParaRPr/>
          </a:p>
          <a:p>
            <a:pPr>
              <a:lnSpc>
                <a:spcPct val="100000"/>
              </a:lnSpc>
            </a:pPr>
            <a:r>
              <a:rPr lang="fr-FR" sz="1600">
                <a:solidFill>
                  <a:srgbClr val="000000"/>
                </a:solidFill>
                <a:latin typeface="Verdana"/>
                <a:ea typeface="Verdana"/>
              </a:rPr>
              <a:t>   </a:t>
            </a:r>
            <a:r>
              <a:rPr lang="fr-FR" sz="1600">
                <a:solidFill>
                  <a:srgbClr val="000000"/>
                </a:solidFill>
                <a:latin typeface="Verdana"/>
                <a:ea typeface="Verdana"/>
              </a:rPr>
              <a:t>...</a:t>
            </a:r>
            <a:endParaRPr/>
          </a:p>
          <a:p>
            <a:pPr>
              <a:lnSpc>
                <a:spcPct val="100000"/>
              </a:lnSpc>
            </a:pPr>
            <a:r>
              <a:rPr lang="fr-FR" sz="1600">
                <a:solidFill>
                  <a:srgbClr val="000000"/>
                </a:solidFill>
                <a:latin typeface="Verdana"/>
                <a:ea typeface="Verdana"/>
              </a:rPr>
              <a:t>}</a:t>
            </a:r>
            <a:endParaRPr/>
          </a:p>
        </p:txBody>
      </p:sp>
      <p:sp>
        <p:nvSpPr>
          <p:cNvPr id="753" name="CustomShape 6"/>
          <p:cNvSpPr/>
          <p:nvPr/>
        </p:nvSpPr>
        <p:spPr>
          <a:xfrm>
            <a:off x="539640" y="2997000"/>
            <a:ext cx="3888000" cy="1536120"/>
          </a:xfrm>
          <a:prstGeom prst="rect">
            <a:avLst/>
          </a:prstGeom>
          <a:solidFill>
            <a:srgbClr val="ffffff"/>
          </a:solidFill>
          <a:ln w="19080">
            <a:solidFill>
              <a:srgbClr val="000000"/>
            </a:solidFill>
            <a:round/>
          </a:ln>
        </p:spPr>
        <p:txBody>
          <a:bodyPr lIns="90000" rIns="90000" tIns="45000" bIns="45000"/>
          <a:p>
            <a:pPr>
              <a:lnSpc>
                <a:spcPct val="100000"/>
              </a:lnSpc>
            </a:pPr>
            <a:r>
              <a:rPr b="1" lang="fr-FR" sz="1600">
                <a:solidFill>
                  <a:srgbClr val="000000"/>
                </a:solidFill>
                <a:latin typeface="Verdana"/>
                <a:ea typeface="Verdana"/>
              </a:rPr>
              <a:t>@SessionScoped</a:t>
            </a:r>
            <a:r>
              <a:rPr lang="fr-FR" sz="1600">
                <a:solidFill>
                  <a:srgbClr val="000000"/>
                </a:solidFill>
                <a:latin typeface="Verdana"/>
                <a:ea typeface="Verdana"/>
              </a:rPr>
              <a:t>
</a:t>
            </a:r>
            <a:r>
              <a:rPr lang="fr-FR" sz="1600">
                <a:solidFill>
                  <a:srgbClr val="000000"/>
                </a:solidFill>
                <a:latin typeface="Verdana"/>
                <a:ea typeface="Verdana"/>
              </a:rPr>
              <a:t>public class SessionHTTPClient {</a:t>
            </a:r>
            <a:endParaRPr/>
          </a:p>
          <a:p>
            <a:pPr>
              <a:lnSpc>
                <a:spcPct val="100000"/>
              </a:lnSpc>
            </a:pPr>
            <a:r>
              <a:rPr lang="fr-FR" sz="1600">
                <a:solidFill>
                  <a:srgbClr val="000000"/>
                </a:solidFill>
                <a:latin typeface="Verdana"/>
                <a:ea typeface="Verdana"/>
              </a:rPr>
              <a:t>  </a:t>
            </a:r>
            <a:r>
              <a:rPr lang="fr-FR" sz="1600">
                <a:solidFill>
                  <a:srgbClr val="000000"/>
                </a:solidFill>
                <a:latin typeface="Verdana"/>
                <a:ea typeface="Verdana"/>
              </a:rPr>
              <a:t>@EJB CaddyEJB caddy;</a:t>
            </a:r>
            <a:endParaRPr/>
          </a:p>
          <a:p>
            <a:pPr>
              <a:lnSpc>
                <a:spcPct val="100000"/>
              </a:lnSpc>
            </a:pPr>
            <a:r>
              <a:rPr lang="fr-FR" sz="1600">
                <a:solidFill>
                  <a:srgbClr val="000000"/>
                </a:solidFill>
                <a:latin typeface="Verdana"/>
                <a:ea typeface="Verdana"/>
              </a:rPr>
              <a:t>   </a:t>
            </a:r>
            <a:r>
              <a:rPr lang="fr-FR" sz="1600">
                <a:solidFill>
                  <a:srgbClr val="000000"/>
                </a:solidFill>
                <a:latin typeface="Verdana"/>
                <a:ea typeface="Verdana"/>
              </a:rPr>
              <a:t>...</a:t>
            </a:r>
            <a:endParaRPr/>
          </a:p>
          <a:p>
            <a:pPr>
              <a:lnSpc>
                <a:spcPct val="100000"/>
              </a:lnSpc>
            </a:pPr>
            <a:r>
              <a:rPr lang="fr-FR" sz="1600">
                <a:solidFill>
                  <a:srgbClr val="000000"/>
                </a:solidFill>
                <a:latin typeface="Verdana"/>
                <a:ea typeface="Verdana"/>
              </a:rPr>
              <a:t>}</a:t>
            </a:r>
            <a:endParaRPr/>
          </a:p>
        </p:txBody>
      </p:sp>
      <p:sp>
        <p:nvSpPr>
          <p:cNvPr id="754" name="CustomShape 7"/>
          <p:cNvSpPr/>
          <p:nvPr/>
        </p:nvSpPr>
        <p:spPr>
          <a:xfrm>
            <a:off x="1763640" y="5661360"/>
            <a:ext cx="6264360" cy="700200"/>
          </a:xfrm>
          <a:prstGeom prst="rect">
            <a:avLst/>
          </a:prstGeom>
          <a:solidFill>
            <a:srgbClr val="ffffff"/>
          </a:solidFill>
          <a:ln>
            <a:solidFill>
              <a:srgbClr val="ffffff"/>
            </a:solidFill>
          </a:ln>
        </p:spPr>
        <p:txBody>
          <a:bodyPr lIns="90000" rIns="90000" tIns="45000" bIns="45000"/>
          <a:p>
            <a:pPr>
              <a:lnSpc>
                <a:spcPct val="100000"/>
              </a:lnSpc>
            </a:pPr>
            <a:r>
              <a:rPr lang="fr-FR" sz="2000">
                <a:solidFill>
                  <a:srgbClr val="000000"/>
                </a:solidFill>
                <a:latin typeface="Arial"/>
              </a:rPr>
              <a:t>souvenez vous: </a:t>
            </a:r>
            <a:r>
              <a:rPr lang="fr-FR" sz="2000">
                <a:solidFill>
                  <a:srgbClr val="000000"/>
                </a:solidFill>
                <a:latin typeface="Arial"/>
              </a:rPr>
              <a:t>
</a:t>
            </a:r>
            <a:r>
              <a:rPr lang="fr-FR" sz="2000">
                <a:solidFill>
                  <a:srgbClr val="000000"/>
                </a:solidFill>
                <a:latin typeface="Arial"/>
              </a:rPr>
              <a:t>stéréotype @Model = @RequestScoped + @Named</a:t>
            </a:r>
            <a:endParaRPr/>
          </a:p>
        </p:txBody>
      </p:sp>
    </p:spTree>
  </p:cSld>
  <p:timing>
    <p:tnLst>
      <p:par>
        <p:cTn id="165" dur="indefinite" restart="never" nodeType="tmRoot">
          <p:childTnLst>
            <p:seq>
              <p:cTn id="166" nodeType="mainSeq"/>
              <p:prevCondLst>
                <p:cond delay="0" evt="onPrev">
                  <p:tgtEl>
                    <p:sldTgt/>
                  </p:tgtEl>
                </p:cond>
              </p:prevCondLst>
              <p:nextCondLst>
                <p:cond delay="0" evt="onNext">
                  <p:tgtEl>
                    <p:sldTgt/>
                  </p:tgtEl>
                </p:cond>
              </p:nextCondLst>
            </p:seq>
          </p:childTnLst>
        </p:cTn>
      </p:par>
    </p:tnLst>
  </p:timing>
</p:sld>
</file>

<file path=ppt/slides/slide6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55"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Exemples d’utilisation</a:t>
            </a:r>
            <a:endParaRPr/>
          </a:p>
        </p:txBody>
      </p:sp>
      <p:sp>
        <p:nvSpPr>
          <p:cNvPr id="756" name="TextShape 2"/>
          <p:cNvSpPr txBox="1"/>
          <p:nvPr/>
        </p:nvSpPr>
        <p:spPr>
          <a:xfrm>
            <a:off x="612720" y="6356520"/>
            <a:ext cx="1980720" cy="365400"/>
          </a:xfrm>
          <a:prstGeom prst="rect">
            <a:avLst/>
          </a:prstGeom>
        </p:spPr>
        <p:txBody>
          <a:bodyPr lIns="90000" rIns="90000" tIns="45000" bIns="45000"/>
          <a:p>
            <a:pPr>
              <a:lnSpc>
                <a:spcPct val="100000"/>
              </a:lnSpc>
            </a:pPr>
            <a:fld id="{3160216D-5E5D-4632-85D3-1F0ACDE453B5}" type="slidenum">
              <a:rPr lang="fr-FR" sz="1400">
                <a:solidFill>
                  <a:srgbClr val="464653"/>
                </a:solidFill>
                <a:latin typeface="Arial"/>
              </a:rPr>
              <a:t>&lt;numéro&gt;</a:t>
            </a:fld>
            <a:endParaRPr/>
          </a:p>
        </p:txBody>
      </p:sp>
      <p:sp>
        <p:nvSpPr>
          <p:cNvPr id="757" name="TextShape 3"/>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Ou plus simple dans ce cas là...</a:t>
            </a:r>
            <a:endParaRPr/>
          </a:p>
        </p:txBody>
      </p:sp>
      <p:sp>
        <p:nvSpPr>
          <p:cNvPr id="758" name="CustomShape 4"/>
          <p:cNvSpPr/>
          <p:nvPr/>
        </p:nvSpPr>
        <p:spPr>
          <a:xfrm>
            <a:off x="574920" y="2637000"/>
            <a:ext cx="3564720" cy="1007640"/>
          </a:xfrm>
          <a:prstGeom prst="rect">
            <a:avLst/>
          </a:prstGeom>
          <a:solidFill>
            <a:srgbClr val="ffffff"/>
          </a:solidFill>
          <a:ln w="19080">
            <a:solidFill>
              <a:srgbClr val="000000"/>
            </a:solidFill>
            <a:round/>
          </a:ln>
        </p:spPr>
        <p:txBody>
          <a:bodyPr lIns="90000" rIns="90000" tIns="45000" bIns="45000"/>
          <a:p>
            <a:pPr>
              <a:lnSpc>
                <a:spcPct val="100000"/>
              </a:lnSpc>
            </a:pPr>
            <a:r>
              <a:rPr b="1" lang="fr-FR" sz="1600">
                <a:solidFill>
                  <a:srgbClr val="000000"/>
                </a:solidFill>
                <a:latin typeface="Verdana"/>
                <a:ea typeface="Verdana"/>
              </a:rPr>
              <a:t>@Stateful</a:t>
            </a:r>
            <a:endParaRPr/>
          </a:p>
          <a:p>
            <a:pPr>
              <a:lnSpc>
                <a:spcPct val="100000"/>
              </a:lnSpc>
            </a:pPr>
            <a:r>
              <a:rPr b="1" lang="fr-FR" sz="1600">
                <a:solidFill>
                  <a:srgbClr val="000000"/>
                </a:solidFill>
                <a:latin typeface="Verdana"/>
                <a:ea typeface="Verdana"/>
              </a:rPr>
              <a:t>@SessionScoped</a:t>
            </a:r>
            <a:r>
              <a:rPr lang="fr-FR" sz="1600">
                <a:solidFill>
                  <a:srgbClr val="000000"/>
                </a:solidFill>
                <a:latin typeface="Verdana"/>
                <a:ea typeface="Verdana"/>
              </a:rPr>
              <a:t>
</a:t>
            </a:r>
            <a:r>
              <a:rPr lang="fr-FR" sz="1600">
                <a:solidFill>
                  <a:srgbClr val="000000"/>
                </a:solidFill>
                <a:latin typeface="Verdana"/>
                <a:ea typeface="Verdana"/>
              </a:rPr>
              <a:t>public class CaddyEJB {...}</a:t>
            </a:r>
            <a:endParaRPr/>
          </a:p>
        </p:txBody>
      </p:sp>
      <p:sp>
        <p:nvSpPr>
          <p:cNvPr id="759" name="CustomShape 5"/>
          <p:cNvSpPr/>
          <p:nvPr/>
        </p:nvSpPr>
        <p:spPr>
          <a:xfrm>
            <a:off x="539640" y="3861000"/>
            <a:ext cx="3276360" cy="1511640"/>
          </a:xfrm>
          <a:prstGeom prst="rect">
            <a:avLst/>
          </a:prstGeom>
          <a:solidFill>
            <a:srgbClr val="ffffff"/>
          </a:solidFill>
          <a:ln w="19080">
            <a:solidFill>
              <a:srgbClr val="000000"/>
            </a:solidFill>
            <a:round/>
          </a:ln>
        </p:spPr>
        <p:txBody>
          <a:bodyPr lIns="90000" rIns="90000" tIns="45000" bIns="45000"/>
          <a:p>
            <a:pPr>
              <a:lnSpc>
                <a:spcPct val="100000"/>
              </a:lnSpc>
            </a:pPr>
            <a:r>
              <a:rPr b="1" lang="fr-FR" sz="1600">
                <a:solidFill>
                  <a:srgbClr val="000000"/>
                </a:solidFill>
                <a:latin typeface="Verdana"/>
                <a:ea typeface="Verdana"/>
              </a:rPr>
              <a:t>@Model</a:t>
            </a:r>
            <a:r>
              <a:rPr lang="fr-FR" sz="1600">
                <a:solidFill>
                  <a:srgbClr val="000000"/>
                </a:solidFill>
                <a:latin typeface="Verdana"/>
                <a:ea typeface="Verdana"/>
              </a:rPr>
              <a:t>
</a:t>
            </a:r>
            <a:r>
              <a:rPr lang="fr-FR" sz="1600">
                <a:solidFill>
                  <a:srgbClr val="000000"/>
                </a:solidFill>
                <a:latin typeface="Verdana"/>
                <a:ea typeface="Verdana"/>
              </a:rPr>
              <a:t>public class PanierBean {</a:t>
            </a:r>
            <a:endParaRPr/>
          </a:p>
          <a:p>
            <a:pPr>
              <a:lnSpc>
                <a:spcPct val="100000"/>
              </a:lnSpc>
            </a:pPr>
            <a:r>
              <a:rPr lang="fr-FR" sz="1600">
                <a:solidFill>
                  <a:srgbClr val="000000"/>
                </a:solidFill>
                <a:latin typeface="Verdana"/>
                <a:ea typeface="Verdana"/>
              </a:rPr>
              <a:t>  </a:t>
            </a:r>
            <a:r>
              <a:rPr lang="fr-FR" sz="1600">
                <a:solidFill>
                  <a:srgbClr val="000000"/>
                </a:solidFill>
                <a:latin typeface="Verdana"/>
                <a:ea typeface="Verdana"/>
              </a:rPr>
              <a:t>@EJB CaddyEJB caddy;</a:t>
            </a:r>
            <a:endParaRPr/>
          </a:p>
          <a:p>
            <a:pPr>
              <a:lnSpc>
                <a:spcPct val="100000"/>
              </a:lnSpc>
            </a:pPr>
            <a:r>
              <a:rPr lang="fr-FR" sz="1600">
                <a:solidFill>
                  <a:srgbClr val="000000"/>
                </a:solidFill>
                <a:latin typeface="Verdana"/>
                <a:ea typeface="Verdana"/>
              </a:rPr>
              <a:t>   </a:t>
            </a:r>
            <a:r>
              <a:rPr lang="fr-FR" sz="1600">
                <a:solidFill>
                  <a:srgbClr val="000000"/>
                </a:solidFill>
                <a:latin typeface="Verdana"/>
                <a:ea typeface="Verdana"/>
              </a:rPr>
              <a:t>...</a:t>
            </a:r>
            <a:endParaRPr/>
          </a:p>
          <a:p>
            <a:pPr>
              <a:lnSpc>
                <a:spcPct val="100000"/>
              </a:lnSpc>
            </a:pPr>
            <a:r>
              <a:rPr lang="fr-FR" sz="1600">
                <a:solidFill>
                  <a:srgbClr val="000000"/>
                </a:solidFill>
                <a:latin typeface="Verdana"/>
                <a:ea typeface="Verdana"/>
              </a:rPr>
              <a:t>}</a:t>
            </a:r>
            <a:endParaRPr/>
          </a:p>
        </p:txBody>
      </p:sp>
    </p:spTree>
  </p:cSld>
  <p:timing>
    <p:tnLst>
      <p:par>
        <p:cTn id="167" dur="indefinite" restart="never" nodeType="tmRoot">
          <p:childTnLst>
            <p:seq>
              <p:cTn id="168" nodeType="mainSeq"/>
              <p:prevCondLst>
                <p:cond delay="0" evt="onPrev">
                  <p:tgtEl>
                    <p:sldTgt/>
                  </p:tgtEl>
                </p:cond>
              </p:prevCondLst>
              <p:nextCondLst>
                <p:cond delay="0" evt="onNext">
                  <p:tgtEl>
                    <p:sldTgt/>
                  </p:tgtEl>
                </p:cond>
              </p:nextCondLst>
            </p:seq>
          </p:childTnLst>
        </p:cTn>
      </p:par>
    </p:tnLst>
  </p:timing>
</p:sld>
</file>

<file path=ppt/slides/slide6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0"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Annotation @Remove</a:t>
            </a:r>
            <a:endParaRPr/>
          </a:p>
        </p:txBody>
      </p:sp>
      <p:sp>
        <p:nvSpPr>
          <p:cNvPr id="761" name="TextShape 2"/>
          <p:cNvSpPr txBox="1"/>
          <p:nvPr/>
        </p:nvSpPr>
        <p:spPr>
          <a:xfrm>
            <a:off x="612720" y="6356520"/>
            <a:ext cx="1980720" cy="365400"/>
          </a:xfrm>
          <a:prstGeom prst="rect">
            <a:avLst/>
          </a:prstGeom>
        </p:spPr>
        <p:txBody>
          <a:bodyPr lIns="90000" rIns="90000" tIns="45000" bIns="45000"/>
          <a:p>
            <a:pPr>
              <a:lnSpc>
                <a:spcPct val="100000"/>
              </a:lnSpc>
            </a:pPr>
            <a:fld id="{96C69635-5D34-47EB-9DE7-52A931908E7A}" type="slidenum">
              <a:rPr lang="fr-FR" sz="1400">
                <a:solidFill>
                  <a:srgbClr val="464653"/>
                </a:solidFill>
                <a:latin typeface="Arial"/>
              </a:rPr>
              <a:t>&lt;numéro&gt;</a:t>
            </a:fld>
            <a:endParaRPr/>
          </a:p>
        </p:txBody>
      </p:sp>
      <p:sp>
        <p:nvSpPr>
          <p:cNvPr id="762" name="TextShape 3"/>
          <p:cNvSpPr txBox="1"/>
          <p:nvPr/>
        </p:nvSpPr>
        <p:spPr>
          <a:xfrm>
            <a:off x="457200" y="1219320"/>
            <a:ext cx="8229240" cy="127332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Lorsqu’on a fini avec le session bean avec état, on peut  donner au conteneur le feu vert pour supprimer le bean.</a:t>
            </a:r>
            <a:endParaRPr/>
          </a:p>
        </p:txBody>
      </p:sp>
      <p:sp>
        <p:nvSpPr>
          <p:cNvPr id="763" name="CustomShape 4"/>
          <p:cNvSpPr/>
          <p:nvPr/>
        </p:nvSpPr>
        <p:spPr>
          <a:xfrm>
            <a:off x="683640" y="2637000"/>
            <a:ext cx="3744000" cy="2592000"/>
          </a:xfrm>
          <a:prstGeom prst="rect">
            <a:avLst/>
          </a:prstGeom>
          <a:solidFill>
            <a:srgbClr val="ffffff"/>
          </a:solidFill>
          <a:ln w="19080">
            <a:solidFill>
              <a:srgbClr val="000000"/>
            </a:solidFill>
            <a:round/>
          </a:ln>
        </p:spPr>
        <p:txBody>
          <a:bodyPr lIns="90000" rIns="90000" tIns="45000" bIns="45000"/>
          <a:p>
            <a:pPr>
              <a:lnSpc>
                <a:spcPct val="100000"/>
              </a:lnSpc>
            </a:pPr>
            <a:r>
              <a:rPr b="1" lang="fr-FR">
                <a:solidFill>
                  <a:srgbClr val="000000"/>
                </a:solidFill>
                <a:latin typeface="Verdana"/>
                <a:ea typeface="Verdana"/>
              </a:rPr>
              <a:t>@Stateful</a:t>
            </a:r>
            <a:r>
              <a:rPr lang="fr-FR">
                <a:solidFill>
                  <a:srgbClr val="000000"/>
                </a:solidFill>
                <a:latin typeface="Verdana"/>
                <a:ea typeface="Verdana"/>
              </a:rPr>
              <a:t>
</a:t>
            </a:r>
            <a:r>
              <a:rPr lang="fr-FR">
                <a:solidFill>
                  <a:srgbClr val="000000"/>
                </a:solidFill>
                <a:latin typeface="Verdana"/>
                <a:ea typeface="Verdana"/>
              </a:rPr>
              <a:t>public class CaddyEJB {</a:t>
            </a:r>
            <a:r>
              <a:rPr lang="fr-FR">
                <a:solidFill>
                  <a:srgbClr val="000000"/>
                </a:solidFill>
                <a:latin typeface="Verdana"/>
                <a:ea typeface="Verdana"/>
              </a:rPr>
              <a:t>
</a:t>
            </a:r>
            <a:r>
              <a:rPr lang="fr-FR">
                <a:solidFill>
                  <a:srgbClr val="000000"/>
                </a:solidFill>
                <a:latin typeface="Verdana"/>
                <a:ea typeface="Verdana"/>
              </a:rPr>
              <a:t>  ...</a:t>
            </a:r>
            <a:endParaRPr/>
          </a:p>
          <a:p>
            <a:pPr>
              <a:lnSpc>
                <a:spcPct val="100000"/>
              </a:lnSpc>
            </a:pPr>
            <a:r>
              <a:rPr lang="fr-FR">
                <a:solidFill>
                  <a:srgbClr val="000000"/>
                </a:solidFill>
                <a:latin typeface="Verdana"/>
                <a:ea typeface="Verdana"/>
              </a:rPr>
              <a:t>  </a:t>
            </a:r>
            <a:r>
              <a:rPr b="1" lang="fr-FR">
                <a:solidFill>
                  <a:srgbClr val="000000"/>
                </a:solidFill>
                <a:latin typeface="Verdana"/>
                <a:ea typeface="Verdana"/>
              </a:rPr>
              <a:t>@Remove</a:t>
            </a:r>
            <a:r>
              <a:rPr lang="fr-FR">
                <a:solidFill>
                  <a:srgbClr val="000000"/>
                </a:solidFill>
                <a:latin typeface="Verdana"/>
                <a:ea typeface="Verdana"/>
              </a:rPr>
              <a:t>
</a:t>
            </a:r>
            <a:r>
              <a:rPr lang="fr-FR">
                <a:solidFill>
                  <a:srgbClr val="000000"/>
                </a:solidFill>
                <a:latin typeface="Verdana"/>
                <a:ea typeface="Verdana"/>
              </a:rPr>
              <a:t>  public void checkout() {</a:t>
            </a:r>
            <a:r>
              <a:rPr lang="fr-FR">
                <a:solidFill>
                  <a:srgbClr val="000000"/>
                </a:solidFill>
                <a:latin typeface="Verdana"/>
                <a:ea typeface="Verdana"/>
              </a:rPr>
              <a:t>
</a:t>
            </a:r>
            <a:r>
              <a:rPr lang="fr-FR">
                <a:solidFill>
                  <a:srgbClr val="000000"/>
                </a:solidFill>
                <a:latin typeface="Verdana"/>
                <a:ea typeface="Verdana"/>
              </a:rPr>
              <a:t>    caddy.clear();</a:t>
            </a:r>
            <a:r>
              <a:rPr lang="fr-FR">
                <a:solidFill>
                  <a:srgbClr val="000000"/>
                </a:solidFill>
                <a:latin typeface="Verdana"/>
                <a:ea typeface="Verdana"/>
              </a:rPr>
              <a:t>
</a:t>
            </a:r>
            <a:r>
              <a:rPr lang="fr-FR">
                <a:solidFill>
                  <a:srgbClr val="000000"/>
                </a:solidFill>
                <a:latin typeface="Verdana"/>
                <a:ea typeface="Verdana"/>
              </a:rPr>
              <a:t>  }</a:t>
            </a:r>
            <a:r>
              <a:rPr lang="fr-FR">
                <a:solidFill>
                  <a:srgbClr val="000000"/>
                </a:solidFill>
                <a:latin typeface="Verdana"/>
                <a:ea typeface="Verdana"/>
              </a:rPr>
              <a:t>
</a:t>
            </a:r>
            <a:r>
              <a:rPr lang="fr-FR">
                <a:solidFill>
                  <a:srgbClr val="000000"/>
                </a:solidFill>
                <a:latin typeface="Verdana"/>
                <a:ea typeface="Verdana"/>
              </a:rPr>
              <a:t>}</a:t>
            </a:r>
            <a:endParaRPr/>
          </a:p>
        </p:txBody>
      </p:sp>
    </p:spTree>
  </p:cSld>
  <p:timing>
    <p:tnLst>
      <p:par>
        <p:cTn id="169" dur="indefinite" restart="never" nodeType="tmRoot">
          <p:childTnLst>
            <p:seq>
              <p:cTn id="170" nodeType="mainSeq"/>
              <p:prevCondLst>
                <p:cond delay="0" evt="onPrev">
                  <p:tgtEl>
                    <p:sldTgt/>
                  </p:tgtEl>
                </p:cond>
              </p:prevCondLst>
              <p:nextCondLst>
                <p:cond delay="0" evt="onNext">
                  <p:tgtEl>
                    <p:sldTgt/>
                  </p:tgtEl>
                </p:cond>
              </p:nextCondLst>
            </p:seq>
          </p:childTnLst>
        </p:cTn>
      </p:par>
    </p:tnLst>
  </p:timing>
</p:sld>
</file>

<file path=ppt/slides/slide6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4"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Annotation @StatefulTimeout</a:t>
            </a:r>
            <a:endParaRPr/>
          </a:p>
        </p:txBody>
      </p:sp>
      <p:sp>
        <p:nvSpPr>
          <p:cNvPr id="765" name="TextShape 2"/>
          <p:cNvSpPr txBox="1"/>
          <p:nvPr/>
        </p:nvSpPr>
        <p:spPr>
          <a:xfrm>
            <a:off x="612720" y="6356520"/>
            <a:ext cx="1980720" cy="365400"/>
          </a:xfrm>
          <a:prstGeom prst="rect">
            <a:avLst/>
          </a:prstGeom>
        </p:spPr>
        <p:txBody>
          <a:bodyPr lIns="90000" rIns="90000" tIns="45000" bIns="45000"/>
          <a:p>
            <a:pPr>
              <a:lnSpc>
                <a:spcPct val="100000"/>
              </a:lnSpc>
            </a:pPr>
            <a:fld id="{69E144C6-CA70-48CA-B8AB-2DEBEAACB57D}" type="slidenum">
              <a:rPr lang="fr-FR" sz="1400">
                <a:solidFill>
                  <a:srgbClr val="464653"/>
                </a:solidFill>
                <a:latin typeface="Arial"/>
              </a:rPr>
              <a:t>&lt;numéro&gt;</a:t>
            </a:fld>
            <a:endParaRPr/>
          </a:p>
        </p:txBody>
      </p:sp>
      <p:sp>
        <p:nvSpPr>
          <p:cNvPr id="766" name="TextShape 3"/>
          <p:cNvSpPr txBox="1"/>
          <p:nvPr/>
        </p:nvSpPr>
        <p:spPr>
          <a:xfrm>
            <a:off x="457200" y="1219320"/>
            <a:ext cx="8229240" cy="127332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On peut indiquer une limite de temps d’existance du session bean avec état</a:t>
            </a:r>
            <a:endParaRPr/>
          </a:p>
        </p:txBody>
      </p:sp>
      <p:sp>
        <p:nvSpPr>
          <p:cNvPr id="767" name="CustomShape 4"/>
          <p:cNvSpPr/>
          <p:nvPr/>
        </p:nvSpPr>
        <p:spPr>
          <a:xfrm>
            <a:off x="611640" y="2637000"/>
            <a:ext cx="6696360" cy="1872000"/>
          </a:xfrm>
          <a:prstGeom prst="rect">
            <a:avLst/>
          </a:prstGeom>
          <a:solidFill>
            <a:srgbClr val="ffffff"/>
          </a:solidFill>
          <a:ln w="19080">
            <a:solidFill>
              <a:srgbClr val="000000"/>
            </a:solidFill>
            <a:round/>
          </a:ln>
        </p:spPr>
        <p:txBody>
          <a:bodyPr lIns="90000" rIns="90000" tIns="45000" bIns="45000"/>
          <a:p>
            <a:pPr>
              <a:lnSpc>
                <a:spcPct val="100000"/>
              </a:lnSpc>
            </a:pPr>
            <a:r>
              <a:rPr b="1" lang="fr-FR">
                <a:solidFill>
                  <a:srgbClr val="000000"/>
                </a:solidFill>
                <a:latin typeface="Verdana"/>
                <a:ea typeface="Verdana"/>
              </a:rPr>
              <a:t>@Stateful</a:t>
            </a:r>
            <a:endParaRPr/>
          </a:p>
          <a:p>
            <a:pPr>
              <a:lnSpc>
                <a:spcPct val="100000"/>
              </a:lnSpc>
            </a:pPr>
            <a:r>
              <a:rPr b="1" lang="fr-FR">
                <a:solidFill>
                  <a:srgbClr val="000000"/>
                </a:solidFill>
                <a:latin typeface="Verdana"/>
                <a:ea typeface="Verdana"/>
              </a:rPr>
              <a:t>@StatefulTimeout</a:t>
            </a:r>
            <a:r>
              <a:rPr lang="fr-FR">
                <a:solidFill>
                  <a:srgbClr val="000000"/>
                </a:solidFill>
                <a:latin typeface="Verdana"/>
                <a:ea typeface="Verdana"/>
              </a:rPr>
              <a:t>(300000) // 5 minutes maximum </a:t>
            </a:r>
            <a:r>
              <a:rPr lang="fr-FR">
                <a:solidFill>
                  <a:srgbClr val="000000"/>
                </a:solidFill>
                <a:latin typeface="Verdana"/>
                <a:ea typeface="Verdana"/>
              </a:rPr>
              <a:t>
</a:t>
            </a:r>
            <a:r>
              <a:rPr lang="fr-FR">
                <a:solidFill>
                  <a:srgbClr val="000000"/>
                </a:solidFill>
                <a:latin typeface="Verdana"/>
                <a:ea typeface="Verdana"/>
              </a:rPr>
              <a:t>public class CaddyEJB {</a:t>
            </a:r>
            <a:r>
              <a:rPr lang="fr-FR">
                <a:solidFill>
                  <a:srgbClr val="000000"/>
                </a:solidFill>
                <a:latin typeface="Verdana"/>
                <a:ea typeface="Verdana"/>
              </a:rPr>
              <a:t>
</a:t>
            </a:r>
            <a:r>
              <a:rPr lang="fr-FR">
                <a:solidFill>
                  <a:srgbClr val="000000"/>
                </a:solidFill>
                <a:latin typeface="Verdana"/>
                <a:ea typeface="Verdana"/>
              </a:rPr>
              <a:t>  ... </a:t>
            </a:r>
            <a:r>
              <a:rPr lang="fr-FR">
                <a:solidFill>
                  <a:srgbClr val="000000"/>
                </a:solidFill>
                <a:latin typeface="Verdana"/>
                <a:ea typeface="Verdana"/>
              </a:rPr>
              <a:t>
</a:t>
            </a:r>
            <a:r>
              <a:rPr lang="fr-FR">
                <a:solidFill>
                  <a:srgbClr val="000000"/>
                </a:solidFill>
                <a:latin typeface="Verdana"/>
                <a:ea typeface="Verdana"/>
              </a:rPr>
              <a:t>}</a:t>
            </a:r>
            <a:endParaRPr/>
          </a:p>
        </p:txBody>
      </p:sp>
    </p:spTree>
  </p:cSld>
  <p:timing>
    <p:tnLst>
      <p:par>
        <p:cTn id="171" dur="indefinite" restart="never" nodeType="tmRoot">
          <p:childTnLst>
            <p:seq>
              <p:cTn id="172" nodeType="mainSeq"/>
              <p:prevCondLst>
                <p:cond delay="0" evt="onPrev">
                  <p:tgtEl>
                    <p:sldTgt/>
                  </p:tgtEl>
                </p:cond>
              </p:prevCondLst>
              <p:nextCondLst>
                <p:cond delay="0" evt="onNext">
                  <p:tgtEl>
                    <p:sldTgt/>
                  </p:tgtEl>
                </p:cond>
              </p:nextCondLst>
            </p:seq>
          </p:childTnLst>
        </p:cTn>
      </p:par>
    </p:tnLst>
  </p:timing>
</p:sld>
</file>

<file path=ppt/slides/slide6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8"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Problème de ressource</a:t>
            </a:r>
            <a:endParaRPr/>
          </a:p>
        </p:txBody>
      </p:sp>
      <p:sp>
        <p:nvSpPr>
          <p:cNvPr id="769" name="TextShape 2"/>
          <p:cNvSpPr txBox="1"/>
          <p:nvPr/>
        </p:nvSpPr>
        <p:spPr>
          <a:xfrm>
            <a:off x="685800" y="1447920"/>
            <a:ext cx="8000640" cy="5077080"/>
          </a:xfrm>
          <a:prstGeom prst="rect">
            <a:avLst/>
          </a:prstGeom>
        </p:spPr>
        <p:txBody>
          <a:bodyPr lIns="90000" rIns="90000" tIns="45000" bIns="45000"/>
          <a:p>
            <a:pPr>
              <a:lnSpc>
                <a:spcPct val="90000"/>
              </a:lnSpc>
              <a:buSzPct val="76000"/>
              <a:buFont typeface="Wingdings 3" charset="2"/>
              <a:buChar char=""/>
            </a:pPr>
            <a:r>
              <a:rPr lang="en-US" sz="2600">
                <a:solidFill>
                  <a:srgbClr val="000000"/>
                </a:solidFill>
                <a:latin typeface="Gill Sans MT"/>
              </a:rPr>
              <a:t>Le client entretient une conversation avec le bean, dont l'état doit être disponible lorsque ce même client appelle une autre méthode.</a:t>
            </a:r>
            <a:endParaRPr/>
          </a:p>
          <a:p>
            <a:pPr>
              <a:lnSpc>
                <a:spcPct val="90000"/>
              </a:lnSpc>
              <a:buSzPct val="76000"/>
              <a:buFont typeface="Wingdings 3" charset="2"/>
              <a:buChar char=""/>
            </a:pPr>
            <a:r>
              <a:rPr lang="en-US" sz="2600">
                <a:solidFill>
                  <a:srgbClr val="000000"/>
                </a:solidFill>
                <a:latin typeface="Gill Sans MT"/>
              </a:rPr>
              <a:t>Problème si trop de clients utilisent ce type de Bean en même temps.</a:t>
            </a:r>
            <a:endParaRPr/>
          </a:p>
          <a:p>
            <a:pPr lvl="1">
              <a:lnSpc>
                <a:spcPct val="90000"/>
              </a:lnSpc>
              <a:buSzPct val="76000"/>
              <a:buFont typeface="Wingdings 3" charset="2"/>
              <a:buChar char=""/>
            </a:pPr>
            <a:r>
              <a:rPr lang="en-US" sz="2300">
                <a:solidFill>
                  <a:srgbClr val="464653"/>
                </a:solidFill>
                <a:latin typeface="Gill Sans MT"/>
              </a:rPr>
              <a:t>Ressources limitées (connexions, mémoire, sockets…)</a:t>
            </a:r>
            <a:endParaRPr/>
          </a:p>
          <a:p>
            <a:pPr lvl="1">
              <a:lnSpc>
                <a:spcPct val="90000"/>
              </a:lnSpc>
              <a:buSzPct val="76000"/>
              <a:buFont typeface="Wingdings 3" charset="2"/>
              <a:buChar char=""/>
            </a:pPr>
            <a:r>
              <a:rPr lang="en-US" sz="2300">
                <a:solidFill>
                  <a:srgbClr val="464653"/>
                </a:solidFill>
                <a:latin typeface="Gill Sans MT"/>
              </a:rPr>
              <a:t>Mauvaise scalabilité du système,</a:t>
            </a:r>
            <a:endParaRPr/>
          </a:p>
          <a:p>
            <a:pPr lvl="1">
              <a:lnSpc>
                <a:spcPct val="90000"/>
              </a:lnSpc>
              <a:buSzPct val="76000"/>
              <a:buFont typeface="Wingdings 3" charset="2"/>
              <a:buChar char=""/>
            </a:pPr>
            <a:r>
              <a:rPr lang="en-US" sz="2300">
                <a:solidFill>
                  <a:srgbClr val="464653"/>
                </a:solidFill>
                <a:latin typeface="Gill Sans MT"/>
              </a:rPr>
              <a:t>L'état peut occuper pas mal de mémoire…</a:t>
            </a:r>
            <a:endParaRPr/>
          </a:p>
        </p:txBody>
      </p:sp>
    </p:spTree>
  </p:cSld>
  <p:timing>
    <p:tnLst>
      <p:par>
        <p:cTn id="173" dur="indefinite" restart="never" nodeType="tmRoot">
          <p:childTnLst>
            <p:seq>
              <p:cTn id="174" nodeType="mainSeq"/>
              <p:prevCondLst>
                <p:cond delay="0" evt="onPrev">
                  <p:tgtEl>
                    <p:sldTgt/>
                  </p:tgtEl>
                </p:cond>
              </p:prevCondLst>
              <p:nextCondLst>
                <p:cond delay="0" evt="onNext">
                  <p:tgtEl>
                    <p:sldTgt/>
                  </p:tgtEl>
                </p:cond>
              </p:nextCondLst>
            </p:seq>
          </p:childTnLst>
        </p:cTn>
      </p:par>
    </p:tnLst>
  </p:timing>
</p:sld>
</file>

<file path=ppt/slides/slide6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0"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Passivation / Activation</a:t>
            </a:r>
            <a:endParaRPr/>
          </a:p>
        </p:txBody>
      </p:sp>
      <p:sp>
        <p:nvSpPr>
          <p:cNvPr id="771" name="TextShape 2"/>
          <p:cNvSpPr txBox="1"/>
          <p:nvPr/>
        </p:nvSpPr>
        <p:spPr>
          <a:xfrm>
            <a:off x="457200" y="1219320"/>
            <a:ext cx="8229240" cy="4937400"/>
          </a:xfrm>
          <a:prstGeom prst="rect">
            <a:avLst/>
          </a:prstGeom>
        </p:spPr>
        <p:txBody>
          <a:bodyPr lIns="90000" rIns="90000" tIns="45000" bIns="45000"/>
          <a:p>
            <a:pPr>
              <a:lnSpc>
                <a:spcPct val="90000"/>
              </a:lnSpc>
              <a:buSzPct val="76000"/>
              <a:buFont typeface="Wingdings 3" charset="2"/>
              <a:buChar char=""/>
            </a:pPr>
            <a:r>
              <a:rPr b="1" lang="en-US" sz="2400">
                <a:solidFill>
                  <a:srgbClr val="000000"/>
                </a:solidFill>
                <a:latin typeface="Gill Sans MT"/>
              </a:rPr>
              <a:t>Passivation</a:t>
            </a:r>
            <a:r>
              <a:rPr lang="en-US" sz="2400">
                <a:solidFill>
                  <a:srgbClr val="000000"/>
                </a:solidFill>
                <a:latin typeface="Gill Sans MT"/>
              </a:rPr>
              <a:t> : pour économiser la mémoire, le serveur d’application peut retirer temporairement de la mémoire centrale les beans sessions avec état pour les placer sur le disque</a:t>
            </a:r>
            <a:endParaRPr/>
          </a:p>
          <a:p>
            <a:pPr>
              <a:lnSpc>
                <a:spcPct val="90000"/>
              </a:lnSpc>
              <a:buSzPct val="76000"/>
              <a:buFont typeface="Wingdings 3" charset="2"/>
              <a:buChar char=""/>
            </a:pPr>
            <a:r>
              <a:rPr b="1" lang="en-US" sz="2400">
                <a:solidFill>
                  <a:srgbClr val="000000"/>
                </a:solidFill>
                <a:latin typeface="Gill Sans MT"/>
              </a:rPr>
              <a:t>Activation</a:t>
            </a:r>
            <a:r>
              <a:rPr lang="en-US" sz="2400">
                <a:solidFill>
                  <a:srgbClr val="000000"/>
                </a:solidFill>
                <a:latin typeface="Gill Sans MT"/>
              </a:rPr>
              <a:t> : le bean sera remis en mémoire dès que possible quand les clients en auront besoin</a:t>
            </a:r>
            <a:endParaRPr/>
          </a:p>
          <a:p>
            <a:pPr>
              <a:lnSpc>
                <a:spcPct val="90000"/>
              </a:lnSpc>
              <a:buSzPct val="76000"/>
              <a:buFont typeface="Wingdings 3" charset="2"/>
              <a:buChar char=""/>
            </a:pPr>
            <a:r>
              <a:rPr lang="en-US" sz="2400">
                <a:solidFill>
                  <a:srgbClr val="000000"/>
                </a:solidFill>
                <a:latin typeface="Gill Sans MT"/>
              </a:rPr>
              <a:t>Pendant la passivation il est bon de libérer les ressources utilisées par le bean (connexions avec la BD par exemple)</a:t>
            </a:r>
            <a:endParaRPr/>
          </a:p>
          <a:p>
            <a:pPr>
              <a:lnSpc>
                <a:spcPct val="90000"/>
              </a:lnSpc>
              <a:buSzPct val="76000"/>
              <a:buFont typeface="Wingdings 3" charset="2"/>
              <a:buChar char=""/>
            </a:pPr>
            <a:r>
              <a:rPr lang="en-US" sz="2400">
                <a:solidFill>
                  <a:srgbClr val="000000"/>
                </a:solidFill>
                <a:latin typeface="Gill Sans MT"/>
              </a:rPr>
              <a:t>Au moment de l’activation, il faut alors récupérer ces ressources</a:t>
            </a:r>
            <a:endParaRPr/>
          </a:p>
        </p:txBody>
      </p:sp>
    </p:spTree>
  </p:cSld>
  <p:timing>
    <p:tnLst>
      <p:par>
        <p:cTn id="175" dur="indefinite" restart="never" nodeType="tmRoot">
          <p:childTnLst>
            <p:seq>
              <p:cTn id="176" nodeType="mainSeq"/>
              <p:prevCondLst>
                <p:cond delay="0" evt="onPrev">
                  <p:tgtEl>
                    <p:sldTgt/>
                  </p:tgtEl>
                </p:cond>
              </p:prevCondLst>
              <p:nextCondLst>
                <p:cond delay="0" evt="onNext">
                  <p:tgtEl>
                    <p:sldTgt/>
                  </p:tgtEl>
                </p:cond>
              </p:nextCondLst>
            </p:seq>
          </p:childTnLst>
        </p:cTn>
      </p:par>
    </p:tnLst>
  </p:timing>
</p:sld>
</file>

<file path=ppt/slides/slide6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2"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Activation/Passivation callbacks</a:t>
            </a:r>
            <a:endParaRPr/>
          </a:p>
        </p:txBody>
      </p:sp>
      <p:sp>
        <p:nvSpPr>
          <p:cNvPr id="773"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Lorsqu'un bean va être mis en passivation, le container appelle la méthode annotée @PrePassivate</a:t>
            </a:r>
            <a:endParaRPr/>
          </a:p>
          <a:p>
            <a:pPr lvl="1">
              <a:lnSpc>
                <a:spcPct val="100000"/>
              </a:lnSpc>
              <a:buSzPct val="76000"/>
              <a:buFont typeface="Wingdings 3" charset="2"/>
              <a:buChar char=""/>
            </a:pPr>
            <a:r>
              <a:rPr lang="en-US" sz="2300">
                <a:solidFill>
                  <a:srgbClr val="464653"/>
                </a:solidFill>
                <a:latin typeface="Gill Sans MT"/>
              </a:rPr>
              <a:t>Il peut libérer des ressources (connexions…)</a:t>
            </a:r>
            <a:endParaRPr/>
          </a:p>
          <a:p>
            <a:pPr>
              <a:lnSpc>
                <a:spcPct val="100000"/>
              </a:lnSpc>
              <a:buSzPct val="76000"/>
              <a:buFont typeface="Wingdings 3" charset="2"/>
              <a:buChar char=""/>
            </a:pPr>
            <a:r>
              <a:rPr lang="en-US" sz="2600">
                <a:solidFill>
                  <a:srgbClr val="000000"/>
                </a:solidFill>
                <a:latin typeface="Gill Sans MT"/>
              </a:rPr>
              <a:t>Idem lorsque le bean vient d'être activé (@PostActivate)</a:t>
            </a:r>
            <a:endParaRPr/>
          </a:p>
        </p:txBody>
      </p:sp>
      <p:pic>
        <p:nvPicPr>
          <p:cNvPr id="774" name="Picture 4" descr=""/>
          <p:cNvPicPr/>
          <p:nvPr/>
        </p:nvPicPr>
        <p:blipFill>
          <a:blip r:embed="rId1"/>
          <a:stretch>
            <a:fillRect/>
          </a:stretch>
        </p:blipFill>
        <p:spPr>
          <a:xfrm>
            <a:off x="395640" y="4005360"/>
            <a:ext cx="4509720" cy="2015640"/>
          </a:xfrm>
          <a:prstGeom prst="rect">
            <a:avLst/>
          </a:prstGeom>
          <a:ln>
            <a:noFill/>
          </a:ln>
        </p:spPr>
      </p:pic>
      <p:pic>
        <p:nvPicPr>
          <p:cNvPr id="775" name="Picture 5" descr=""/>
          <p:cNvPicPr/>
          <p:nvPr/>
        </p:nvPicPr>
        <p:blipFill>
          <a:blip r:embed="rId2"/>
          <a:stretch>
            <a:fillRect/>
          </a:stretch>
        </p:blipFill>
        <p:spPr>
          <a:xfrm>
            <a:off x="4644000" y="4005360"/>
            <a:ext cx="4310640" cy="1884600"/>
          </a:xfrm>
          <a:prstGeom prst="rect">
            <a:avLst/>
          </a:prstGeom>
          <a:ln>
            <a:noFill/>
          </a:ln>
        </p:spPr>
      </p:pic>
    </p:spTree>
  </p:cSld>
  <p:timing>
    <p:tnLst>
      <p:par>
        <p:cTn id="177" dur="indefinite" restart="never" nodeType="tmRoot">
          <p:childTnLst>
            <p:seq>
              <p:cTn id="178"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7"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L’architecture Java EE</a:t>
            </a:r>
            <a:endParaRPr/>
          </a:p>
        </p:txBody>
      </p:sp>
      <p:sp>
        <p:nvSpPr>
          <p:cNvPr id="228" name="TextShape 2"/>
          <p:cNvSpPr txBox="1"/>
          <p:nvPr/>
        </p:nvSpPr>
        <p:spPr>
          <a:xfrm>
            <a:off x="8174880" y="2160"/>
            <a:ext cx="761760" cy="365400"/>
          </a:xfrm>
          <a:prstGeom prst="rect">
            <a:avLst/>
          </a:prstGeom>
        </p:spPr>
        <p:txBody>
          <a:bodyPr lIns="90000" rIns="90000" tIns="45000" bIns="45000"/>
          <a:p>
            <a:pPr>
              <a:lnSpc>
                <a:spcPct val="100000"/>
              </a:lnSpc>
            </a:pPr>
            <a:fld id="{2F14758B-B691-4F30-A09E-3E18FAC2BEC8}" type="slidenum">
              <a:rPr lang="fr-FR" sz="1400">
                <a:solidFill>
                  <a:srgbClr val="464653"/>
                </a:solidFill>
                <a:latin typeface="Arial"/>
              </a:rPr>
              <a:t>&lt;numéro&gt;</a:t>
            </a:fld>
            <a:endParaRPr/>
          </a:p>
        </p:txBody>
      </p:sp>
      <p:sp>
        <p:nvSpPr>
          <p:cNvPr id="229" name="TextShape 3"/>
          <p:cNvSpPr txBox="1"/>
          <p:nvPr/>
        </p:nvSpPr>
        <p:spPr>
          <a:xfrm>
            <a:off x="467640" y="1052640"/>
            <a:ext cx="8856720" cy="5184360"/>
          </a:xfrm>
          <a:prstGeom prst="rect">
            <a:avLst/>
          </a:prstGeom>
        </p:spPr>
        <p:txBody>
          <a:bodyPr lIns="90000" rIns="90000" tIns="45000" bIns="45000"/>
          <a:p>
            <a:pPr>
              <a:lnSpc>
                <a:spcPct val="100000"/>
              </a:lnSpc>
              <a:buFont typeface="Wingdings 3" charset="2"/>
              <a:buChar char=""/>
            </a:pPr>
            <a:r>
              <a:rPr lang="en-US" sz="2400">
                <a:solidFill>
                  <a:srgbClr val="000000"/>
                </a:solidFill>
                <a:latin typeface="Gill Sans MT"/>
              </a:rPr>
              <a:t>Sorte d'architecture à 3 niveaux</a:t>
            </a:r>
            <a:endParaRPr/>
          </a:p>
          <a:p>
            <a:pPr>
              <a:lnSpc>
                <a:spcPct val="100000"/>
              </a:lnSpc>
              <a:buFont typeface="Wingdings 3" charset="2"/>
              <a:buChar char=""/>
            </a:pPr>
            <a:r>
              <a:rPr lang="en-US" sz="2400">
                <a:solidFill>
                  <a:srgbClr val="000000"/>
                </a:solidFill>
                <a:latin typeface="Gill Sans MT"/>
              </a:rPr>
              <a:t>où la couche présentation est divisée en 2 :</a:t>
            </a:r>
            <a:endParaRPr/>
          </a:p>
          <a:p>
            <a:pPr lvl="1">
              <a:lnSpc>
                <a:spcPct val="100000"/>
              </a:lnSpc>
              <a:buFont typeface="Wingdings 3" charset="2"/>
              <a:buChar char=""/>
            </a:pPr>
            <a:r>
              <a:rPr lang="en-US" sz="2300">
                <a:solidFill>
                  <a:srgbClr val="464653"/>
                </a:solidFill>
                <a:latin typeface="Gill Sans MT"/>
              </a:rPr>
              <a:t>Le client léger : </a:t>
            </a:r>
            <a:r>
              <a:rPr lang="en-US" sz="2300">
                <a:solidFill>
                  <a:srgbClr val="464653"/>
                </a:solidFill>
                <a:latin typeface="Gill Sans MT"/>
              </a:rPr>
              <a:t>	</a:t>
            </a:r>
            <a:endParaRPr/>
          </a:p>
          <a:p>
            <a:pPr lvl="2">
              <a:lnSpc>
                <a:spcPct val="100000"/>
              </a:lnSpc>
              <a:buFont typeface="Wingdings 3" charset="2"/>
              <a:buChar char=""/>
            </a:pPr>
            <a:r>
              <a:rPr lang="en-US" sz="2000">
                <a:solidFill>
                  <a:srgbClr val="000000"/>
                </a:solidFill>
                <a:latin typeface="Gill Sans MT"/>
              </a:rPr>
              <a:t>un navigateur Web</a:t>
            </a:r>
            <a:endParaRPr/>
          </a:p>
          <a:p>
            <a:pPr lvl="1">
              <a:lnSpc>
                <a:spcPct val="100000"/>
              </a:lnSpc>
              <a:buFont typeface="Wingdings 3" charset="2"/>
              <a:buChar char=""/>
            </a:pPr>
            <a:r>
              <a:rPr lang="en-US" sz="2300">
                <a:solidFill>
                  <a:srgbClr val="464653"/>
                </a:solidFill>
                <a:latin typeface="Gill Sans MT"/>
              </a:rPr>
              <a:t>Un serveur Web</a:t>
            </a:r>
            <a:endParaRPr/>
          </a:p>
          <a:p>
            <a:pPr lvl="2">
              <a:lnSpc>
                <a:spcPct val="100000"/>
              </a:lnSpc>
              <a:buFont typeface="Wingdings 3" charset="2"/>
              <a:buChar char=""/>
            </a:pPr>
            <a:r>
              <a:rPr lang="en-US" sz="2000">
                <a:solidFill>
                  <a:srgbClr val="000000"/>
                </a:solidFill>
                <a:latin typeface="Gill Sans MT"/>
              </a:rPr>
              <a:t>avec JSF, servlets.</a:t>
            </a:r>
            <a:endParaRPr/>
          </a:p>
        </p:txBody>
      </p:sp>
      <p:sp>
        <p:nvSpPr>
          <p:cNvPr id="230" name="CustomShape 4"/>
          <p:cNvSpPr/>
          <p:nvPr/>
        </p:nvSpPr>
        <p:spPr>
          <a:xfrm>
            <a:off x="556560" y="3717000"/>
            <a:ext cx="2209680" cy="942840"/>
          </a:xfrm>
          <a:prstGeom prst="rect">
            <a:avLst/>
          </a:prstGeom>
          <a:noFill/>
          <a:ln>
            <a:solidFill>
              <a:srgbClr val="727ca3"/>
            </a:solidFill>
          </a:ln>
        </p:spPr>
        <p:txBody>
          <a:bodyPr wrap="none" lIns="90000" rIns="90000" tIns="45000" bIns="45000"/>
          <a:p>
            <a:pPr>
              <a:lnSpc>
                <a:spcPct val="100000"/>
              </a:lnSpc>
            </a:pPr>
            <a:r>
              <a:rPr b="1" lang="fr-FR" sz="1400">
                <a:solidFill>
                  <a:srgbClr val="000000"/>
                </a:solidFill>
                <a:latin typeface="Arial"/>
              </a:rPr>
              <a:t>Couche de présentation</a:t>
            </a:r>
            <a:endParaRPr/>
          </a:p>
          <a:p>
            <a:pPr>
              <a:lnSpc>
                <a:spcPct val="100000"/>
              </a:lnSpc>
            </a:pPr>
            <a:r>
              <a:rPr lang="fr-FR" sz="1400">
                <a:solidFill>
                  <a:srgbClr val="000000"/>
                </a:solidFill>
                <a:latin typeface="Arial"/>
              </a:rPr>
              <a:t>Application standalone</a:t>
            </a:r>
            <a:endParaRPr/>
          </a:p>
          <a:p>
            <a:pPr>
              <a:lnSpc>
                <a:spcPct val="100000"/>
              </a:lnSpc>
            </a:pPr>
            <a:r>
              <a:rPr lang="fr-FR" sz="1400">
                <a:solidFill>
                  <a:srgbClr val="000000"/>
                </a:solidFill>
                <a:latin typeface="Arial"/>
              </a:rPr>
              <a:t>Application web</a:t>
            </a:r>
            <a:endParaRPr/>
          </a:p>
          <a:p>
            <a:pPr>
              <a:lnSpc>
                <a:spcPct val="100000"/>
              </a:lnSpc>
            </a:pPr>
            <a:r>
              <a:rPr lang="fr-FR" sz="1400">
                <a:solidFill>
                  <a:srgbClr val="000000"/>
                </a:solidFill>
                <a:latin typeface="Arial"/>
              </a:rPr>
              <a:t>Applets</a:t>
            </a:r>
            <a:endParaRPr/>
          </a:p>
        </p:txBody>
      </p:sp>
      <p:sp>
        <p:nvSpPr>
          <p:cNvPr id="231" name="CustomShape 5"/>
          <p:cNvSpPr/>
          <p:nvPr/>
        </p:nvSpPr>
        <p:spPr>
          <a:xfrm>
            <a:off x="528840" y="5085360"/>
            <a:ext cx="2843640" cy="729720"/>
          </a:xfrm>
          <a:prstGeom prst="rect">
            <a:avLst/>
          </a:prstGeom>
          <a:noFill/>
          <a:ln>
            <a:solidFill>
              <a:srgbClr val="727ca3"/>
            </a:solidFill>
          </a:ln>
        </p:spPr>
        <p:txBody>
          <a:bodyPr wrap="none" lIns="90000" rIns="90000" tIns="45000" bIns="45000"/>
          <a:p>
            <a:pPr>
              <a:lnSpc>
                <a:spcPct val="100000"/>
              </a:lnSpc>
            </a:pPr>
            <a:r>
              <a:rPr b="1" lang="fr-FR" sz="1400">
                <a:solidFill>
                  <a:srgbClr val="000000"/>
                </a:solidFill>
                <a:latin typeface="Arial"/>
              </a:rPr>
              <a:t>Couche métier ; middleware</a:t>
            </a:r>
            <a:endParaRPr/>
          </a:p>
          <a:p>
            <a:pPr>
              <a:lnSpc>
                <a:spcPct val="100000"/>
              </a:lnSpc>
            </a:pPr>
            <a:r>
              <a:rPr lang="fr-FR" sz="1400">
                <a:solidFill>
                  <a:srgbClr val="000000"/>
                </a:solidFill>
                <a:latin typeface="Arial"/>
              </a:rPr>
              <a:t>-&gt; Traitements </a:t>
            </a:r>
            <a:endParaRPr/>
          </a:p>
          <a:p>
            <a:pPr>
              <a:lnSpc>
                <a:spcPct val="100000"/>
              </a:lnSpc>
            </a:pPr>
            <a:r>
              <a:rPr lang="fr-FR" sz="1400">
                <a:solidFill>
                  <a:srgbClr val="000000"/>
                </a:solidFill>
                <a:latin typeface="Arial"/>
              </a:rPr>
              <a:t>(par des </a:t>
            </a:r>
            <a:r>
              <a:rPr lang="fr-FR" sz="1400">
                <a:solidFill>
                  <a:srgbClr val="c00000"/>
                </a:solidFill>
                <a:latin typeface="Arial"/>
              </a:rPr>
              <a:t>EJB</a:t>
            </a:r>
            <a:r>
              <a:rPr lang="fr-FR" sz="1400">
                <a:solidFill>
                  <a:srgbClr val="000000"/>
                </a:solidFill>
                <a:latin typeface="Arial"/>
              </a:rPr>
              <a:t>, ou des JavaBeans)</a:t>
            </a:r>
            <a:endParaRPr/>
          </a:p>
        </p:txBody>
      </p:sp>
      <p:sp>
        <p:nvSpPr>
          <p:cNvPr id="232" name="CustomShape 6"/>
          <p:cNvSpPr/>
          <p:nvPr/>
        </p:nvSpPr>
        <p:spPr>
          <a:xfrm>
            <a:off x="569160" y="6074280"/>
            <a:ext cx="2397240" cy="516600"/>
          </a:xfrm>
          <a:prstGeom prst="rect">
            <a:avLst/>
          </a:prstGeom>
          <a:noFill/>
          <a:ln>
            <a:solidFill>
              <a:srgbClr val="727ca3"/>
            </a:solidFill>
          </a:ln>
        </p:spPr>
        <p:txBody>
          <a:bodyPr wrap="none" lIns="90000" rIns="90000" tIns="45000" bIns="45000"/>
          <a:p>
            <a:pPr>
              <a:lnSpc>
                <a:spcPct val="100000"/>
              </a:lnSpc>
            </a:pPr>
            <a:r>
              <a:rPr b="1" lang="fr-FR" sz="1400">
                <a:solidFill>
                  <a:srgbClr val="000000"/>
                </a:solidFill>
                <a:latin typeface="Arial"/>
              </a:rPr>
              <a:t>Couche de données</a:t>
            </a:r>
            <a:endParaRPr/>
          </a:p>
          <a:p>
            <a:pPr>
              <a:lnSpc>
                <a:spcPct val="100000"/>
              </a:lnSpc>
            </a:pPr>
            <a:r>
              <a:rPr lang="fr-FR" sz="1400">
                <a:solidFill>
                  <a:srgbClr val="000000"/>
                </a:solidFill>
                <a:latin typeface="Arial"/>
              </a:rPr>
              <a:t>SGBD ; Stocke les données</a:t>
            </a:r>
            <a:endParaRPr/>
          </a:p>
        </p:txBody>
      </p:sp>
      <p:sp>
        <p:nvSpPr>
          <p:cNvPr id="233" name="CustomShape 7"/>
          <p:cNvSpPr/>
          <p:nvPr/>
        </p:nvSpPr>
        <p:spPr>
          <a:xfrm flipV="1">
            <a:off x="2843640" y="3428640"/>
            <a:ext cx="1656000" cy="764640"/>
          </a:xfrm>
          <a:prstGeom prst="straightConnector1">
            <a:avLst/>
          </a:prstGeom>
          <a:noFill/>
          <a:ln w="9360">
            <a:solidFill>
              <a:srgbClr val="727ca3"/>
            </a:solidFill>
            <a:round/>
            <a:tailEnd len="med" type="arrow" w="med"/>
          </a:ln>
        </p:spPr>
      </p:sp>
      <p:sp>
        <p:nvSpPr>
          <p:cNvPr id="234" name="CustomShape 8"/>
          <p:cNvSpPr/>
          <p:nvPr/>
        </p:nvSpPr>
        <p:spPr>
          <a:xfrm flipV="1">
            <a:off x="3348000" y="5228640"/>
            <a:ext cx="1151640" cy="225000"/>
          </a:xfrm>
          <a:prstGeom prst="straightConnector1">
            <a:avLst/>
          </a:prstGeom>
          <a:noFill/>
          <a:ln w="9360">
            <a:solidFill>
              <a:srgbClr val="727ca3"/>
            </a:solidFill>
            <a:round/>
            <a:tailEnd len="med" type="arrow" w="med"/>
          </a:ln>
        </p:spPr>
      </p:sp>
      <p:sp>
        <p:nvSpPr>
          <p:cNvPr id="235" name="CustomShape 9"/>
          <p:cNvSpPr/>
          <p:nvPr/>
        </p:nvSpPr>
        <p:spPr>
          <a:xfrm flipV="1">
            <a:off x="2915640" y="6129360"/>
            <a:ext cx="1583640" cy="205920"/>
          </a:xfrm>
          <a:prstGeom prst="straightConnector1">
            <a:avLst/>
          </a:prstGeom>
          <a:noFill/>
          <a:ln w="9360">
            <a:solidFill>
              <a:srgbClr val="727ca3"/>
            </a:solidFill>
            <a:round/>
            <a:tailEnd len="med" type="arrow" w="med"/>
          </a:ln>
        </p:spPr>
      </p:sp>
      <p:sp>
        <p:nvSpPr>
          <p:cNvPr id="236" name="CustomShape 10"/>
          <p:cNvSpPr/>
          <p:nvPr/>
        </p:nvSpPr>
        <p:spPr>
          <a:xfrm>
            <a:off x="5062320" y="6619680"/>
            <a:ext cx="4982040" cy="241920"/>
          </a:xfrm>
          <a:prstGeom prst="rect">
            <a:avLst/>
          </a:prstGeom>
          <a:noFill/>
          <a:ln>
            <a:noFill/>
          </a:ln>
        </p:spPr>
        <p:txBody>
          <a:bodyPr lIns="90000" rIns="90000" tIns="45000" bIns="45000"/>
          <a:p>
            <a:pPr>
              <a:lnSpc>
                <a:spcPct val="100000"/>
              </a:lnSpc>
            </a:pPr>
            <a:r>
              <a:rPr i="1" lang="fr-FR" sz="1000">
                <a:solidFill>
                  <a:srgbClr val="000000"/>
                </a:solidFill>
                <a:latin typeface="Arial"/>
                <a:ea typeface="Arial Unicode MS"/>
              </a:rPr>
              <a:t>Source: http://download.oracle.com/javaee/6/tutorial/doc/bnaay.html</a:t>
            </a:r>
            <a:endParaRPr/>
          </a:p>
        </p:txBody>
      </p:sp>
      <p:pic>
        <p:nvPicPr>
          <p:cNvPr id="237" name="Picture 1" descr=""/>
          <p:cNvPicPr/>
          <p:nvPr/>
        </p:nvPicPr>
        <p:blipFill>
          <a:blip r:embed="rId1"/>
          <a:stretch>
            <a:fillRect/>
          </a:stretch>
        </p:blipFill>
        <p:spPr>
          <a:xfrm>
            <a:off x="4716000" y="2061000"/>
            <a:ext cx="4161960" cy="4533480"/>
          </a:xfrm>
          <a:prstGeom prst="rect">
            <a:avLst/>
          </a:prstGeom>
          <a:ln w="9360">
            <a:noFill/>
          </a:ln>
        </p:spPr>
      </p:pic>
      <p:sp>
        <p:nvSpPr>
          <p:cNvPr id="238" name="CustomShape 11"/>
          <p:cNvSpPr/>
          <p:nvPr/>
        </p:nvSpPr>
        <p:spPr>
          <a:xfrm>
            <a:off x="4500000" y="2133000"/>
            <a:ext cx="143640" cy="2592000"/>
          </a:xfrm>
          <a:prstGeom prst="leftBrace">
            <a:avLst>
              <a:gd name="adj1" fmla="val 8333"/>
              <a:gd name="adj2" fmla="val 50000"/>
            </a:avLst>
          </a:prstGeom>
          <a:noFill/>
          <a:ln w="9360">
            <a:solidFill>
              <a:srgbClr val="727ca3"/>
            </a:solidFill>
            <a:round/>
          </a:ln>
        </p:spPr>
      </p:sp>
      <p:sp>
        <p:nvSpPr>
          <p:cNvPr id="239" name="CustomShape 12"/>
          <p:cNvSpPr/>
          <p:nvPr/>
        </p:nvSpPr>
        <p:spPr>
          <a:xfrm>
            <a:off x="4500000" y="4725000"/>
            <a:ext cx="143640" cy="1007640"/>
          </a:xfrm>
          <a:prstGeom prst="leftBrace">
            <a:avLst>
              <a:gd name="adj1" fmla="val 8333"/>
              <a:gd name="adj2" fmla="val 50000"/>
            </a:avLst>
          </a:prstGeom>
          <a:noFill/>
          <a:ln w="9360">
            <a:solidFill>
              <a:srgbClr val="727ca3"/>
            </a:solidFill>
            <a:round/>
          </a:ln>
        </p:spPr>
      </p:sp>
      <p:sp>
        <p:nvSpPr>
          <p:cNvPr id="240" name="CustomShape 13"/>
          <p:cNvSpPr/>
          <p:nvPr/>
        </p:nvSpPr>
        <p:spPr>
          <a:xfrm>
            <a:off x="4500000" y="5733360"/>
            <a:ext cx="143640" cy="791640"/>
          </a:xfrm>
          <a:prstGeom prst="leftBrace">
            <a:avLst>
              <a:gd name="adj1" fmla="val 8333"/>
              <a:gd name="adj2" fmla="val 50000"/>
            </a:avLst>
          </a:prstGeom>
          <a:noFill/>
          <a:ln w="9360">
            <a:solidFill>
              <a:srgbClr val="727ca3"/>
            </a:solidFill>
            <a:round/>
          </a:ln>
        </p:spPr>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7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6"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Bean Singleton</a:t>
            </a:r>
            <a:endParaRPr/>
          </a:p>
        </p:txBody>
      </p:sp>
      <p:sp>
        <p:nvSpPr>
          <p:cNvPr id="777" name="TextShape 2"/>
          <p:cNvSpPr txBox="1"/>
          <p:nvPr/>
        </p:nvSpPr>
        <p:spPr>
          <a:xfrm>
            <a:off x="612720" y="6356520"/>
            <a:ext cx="1980720" cy="365400"/>
          </a:xfrm>
          <a:prstGeom prst="rect">
            <a:avLst/>
          </a:prstGeom>
        </p:spPr>
        <p:txBody>
          <a:bodyPr lIns="90000" rIns="90000" tIns="45000" bIns="45000"/>
          <a:p>
            <a:pPr>
              <a:lnSpc>
                <a:spcPct val="100000"/>
              </a:lnSpc>
            </a:pPr>
            <a:fld id="{F4E8D70F-E084-431C-BD97-C0111DB244AC}" type="slidenum">
              <a:rPr lang="fr-FR" sz="1400">
                <a:solidFill>
                  <a:srgbClr val="464653"/>
                </a:solidFill>
                <a:latin typeface="Arial"/>
              </a:rPr>
              <a:t>&lt;numéro&gt;</a:t>
            </a:fld>
            <a:endParaRPr/>
          </a:p>
        </p:txBody>
      </p:sp>
      <p:sp>
        <p:nvSpPr>
          <p:cNvPr id="778" name="TextShape 3"/>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On est sûr qu’il n’y a qu’une seule instance dans l’application, qu’elle va être créée « au début », et détruite lorsque l’application sera arrêtée.</a:t>
            </a:r>
            <a:endParaRPr/>
          </a:p>
          <a:p>
            <a:pPr>
              <a:lnSpc>
                <a:spcPct val="100000"/>
              </a:lnSpc>
            </a:pPr>
            <a:endParaRPr/>
          </a:p>
          <a:p>
            <a:pPr>
              <a:lnSpc>
                <a:spcPct val="100000"/>
              </a:lnSpc>
              <a:buSzPct val="76000"/>
              <a:buFont typeface="Wingdings 3" charset="2"/>
              <a:buChar char=""/>
            </a:pPr>
            <a:r>
              <a:rPr lang="en-US" sz="2600">
                <a:solidFill>
                  <a:srgbClr val="000000"/>
                </a:solidFill>
                <a:latin typeface="Gill Sans MT"/>
              </a:rPr>
              <a:t>Annotation @Startup pour chargement aggressif du singleton</a:t>
            </a:r>
            <a:endParaRPr/>
          </a:p>
          <a:p>
            <a:pPr>
              <a:lnSpc>
                <a:spcPct val="100000"/>
              </a:lnSpc>
            </a:pPr>
            <a:endParaRPr/>
          </a:p>
          <a:p>
            <a:pPr>
              <a:lnSpc>
                <a:spcPct val="100000"/>
              </a:lnSpc>
              <a:buSzPct val="76000"/>
              <a:buFont typeface="Wingdings 3" charset="2"/>
              <a:buChar char=""/>
            </a:pPr>
            <a:r>
              <a:rPr lang="en-US" sz="2600">
                <a:solidFill>
                  <a:srgbClr val="000000"/>
                </a:solidFill>
                <a:latin typeface="Gill Sans MT"/>
              </a:rPr>
              <a:t>A priori partagé par les clients </a:t>
            </a:r>
            <a:r>
              <a:rPr lang="en-US" sz="2600">
                <a:solidFill>
                  <a:srgbClr val="000000"/>
                </a:solidFill>
                <a:latin typeface="Gill Sans MT"/>
              </a:rPr>
              <a:t>
</a:t>
            </a:r>
            <a:r>
              <a:rPr lang="en-US" sz="2600">
                <a:solidFill>
                  <a:srgbClr val="000000"/>
                </a:solidFill>
                <a:latin typeface="Wingdings"/>
              </a:rPr>
              <a:t></a:t>
            </a:r>
            <a:r>
              <a:rPr lang="en-US" sz="2600">
                <a:solidFill>
                  <a:srgbClr val="000000"/>
                </a:solidFill>
                <a:latin typeface="Gill Sans MT"/>
              </a:rPr>
              <a:t> gestion des accès concurrents !</a:t>
            </a:r>
            <a:endParaRPr/>
          </a:p>
        </p:txBody>
      </p:sp>
    </p:spTree>
  </p:cSld>
  <p:timing>
    <p:tnLst>
      <p:par>
        <p:cTn id="179" dur="indefinite" restart="never" nodeType="tmRoot">
          <p:childTnLst>
            <p:seq>
              <p:cTn id="180" nodeType="mainSeq"/>
              <p:prevCondLst>
                <p:cond delay="0" evt="onPrev">
                  <p:tgtEl>
                    <p:sldTgt/>
                  </p:tgtEl>
                </p:cond>
              </p:prevCondLst>
              <p:nextCondLst>
                <p:cond delay="0" evt="onNext">
                  <p:tgtEl>
                    <p:sldTgt/>
                  </p:tgtEl>
                </p:cond>
              </p:nextCondLst>
            </p:seq>
          </p:childTnLst>
        </p:cTn>
      </p:par>
    </p:tnLst>
  </p:timing>
</p:sld>
</file>

<file path=ppt/slides/slide7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9"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Accès concurrents d’un bean singleton</a:t>
            </a:r>
            <a:endParaRPr/>
          </a:p>
        </p:txBody>
      </p:sp>
      <p:sp>
        <p:nvSpPr>
          <p:cNvPr id="780" name="TextShape 2"/>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Le code des beans singleton n’a pas besoin d’être thread-safe puisque le container ne permettra jamais l’accès par plusieurs requêtes</a:t>
            </a:r>
            <a:endParaRPr/>
          </a:p>
          <a:p>
            <a:pPr>
              <a:lnSpc>
                <a:spcPct val="100000"/>
              </a:lnSpc>
              <a:buSzPct val="76000"/>
              <a:buFont typeface="Wingdings 3" charset="2"/>
              <a:buChar char=""/>
            </a:pPr>
            <a:r>
              <a:rPr lang="en-US" sz="2600">
                <a:solidFill>
                  <a:srgbClr val="000000"/>
                </a:solidFill>
                <a:latin typeface="Gill Sans MT"/>
              </a:rPr>
              <a:t>On peut laisser le conteneur gérer les accès concurrents (par défaut), ou déclarer que c’est le singleton qui le fera</a:t>
            </a:r>
            <a:endParaRPr/>
          </a:p>
          <a:p>
            <a:pPr lvl="1">
              <a:lnSpc>
                <a:spcPct val="100000"/>
              </a:lnSpc>
              <a:buSzPct val="76000"/>
              <a:buFont typeface="Wingdings 3" charset="2"/>
              <a:buChar char=""/>
            </a:pPr>
            <a:r>
              <a:rPr lang="en-US" sz="2300">
                <a:solidFill>
                  <a:srgbClr val="464653"/>
                </a:solidFill>
                <a:latin typeface="Gill Sans MT"/>
              </a:rPr>
              <a:t>@ConcurrencyManagement(value = BEAN ou CONTAINER)</a:t>
            </a:r>
            <a:endParaRPr/>
          </a:p>
          <a:p>
            <a:endParaRPr/>
          </a:p>
          <a:p>
            <a:pPr>
              <a:lnSpc>
                <a:spcPct val="100000"/>
              </a:lnSpc>
              <a:buSzPct val="76000"/>
              <a:buFont typeface="Wingdings 3" charset="2"/>
              <a:buChar char=""/>
            </a:pPr>
            <a:r>
              <a:rPr lang="en-US" sz="2600">
                <a:solidFill>
                  <a:srgbClr val="000000"/>
                </a:solidFill>
                <a:latin typeface="Gill Sans MT"/>
              </a:rPr>
              <a:t>Si le container gére la concurrence (par défaut) </a:t>
            </a:r>
            <a:endParaRPr/>
          </a:p>
          <a:p>
            <a:pPr lvl="1">
              <a:lnSpc>
                <a:spcPct val="100000"/>
              </a:lnSpc>
              <a:buSzPct val="76000"/>
              <a:buFont typeface="Wingdings 3" charset="2"/>
              <a:buChar char=""/>
            </a:pPr>
            <a:r>
              <a:rPr lang="en-US" sz="2300">
                <a:solidFill>
                  <a:srgbClr val="464653"/>
                </a:solidFill>
                <a:latin typeface="Gill Sans MT"/>
              </a:rPr>
              <a:t>@Lock(value = READ ou WRITE)</a:t>
            </a:r>
            <a:endParaRPr/>
          </a:p>
          <a:p>
            <a:endParaRPr/>
          </a:p>
        </p:txBody>
      </p:sp>
    </p:spTree>
  </p:cSld>
  <p:timing>
    <p:tnLst>
      <p:par>
        <p:cTn id="181" dur="indefinite" restart="never" nodeType="tmRoot">
          <p:childTnLst>
            <p:seq>
              <p:cTn id="182" nodeType="mainSeq"/>
              <p:prevCondLst>
                <p:cond delay="0" evt="onPrev">
                  <p:tgtEl>
                    <p:sldTgt/>
                  </p:tgtEl>
                </p:cond>
              </p:prevCondLst>
              <p:nextCondLst>
                <p:cond delay="0" evt="onNext">
                  <p:tgtEl>
                    <p:sldTgt/>
                  </p:tgtEl>
                </p:cond>
              </p:nextCondLst>
            </p:seq>
          </p:childTnLst>
        </p:cTn>
      </p:par>
    </p:tnLst>
  </p:timing>
</p:sld>
</file>

<file path=ppt/slides/slide7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1"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Methodes Asynchrones @Asynchronous</a:t>
            </a:r>
            <a:endParaRPr/>
          </a:p>
        </p:txBody>
      </p:sp>
      <p:sp>
        <p:nvSpPr>
          <p:cNvPr id="782" name="TextShape 2"/>
          <p:cNvSpPr txBox="1"/>
          <p:nvPr/>
        </p:nvSpPr>
        <p:spPr>
          <a:xfrm>
            <a:off x="612720" y="6356520"/>
            <a:ext cx="1980720" cy="365400"/>
          </a:xfrm>
          <a:prstGeom prst="rect">
            <a:avLst/>
          </a:prstGeom>
        </p:spPr>
        <p:txBody>
          <a:bodyPr lIns="90000" rIns="90000" tIns="45000" bIns="45000"/>
          <a:p>
            <a:pPr>
              <a:lnSpc>
                <a:spcPct val="100000"/>
              </a:lnSpc>
            </a:pPr>
            <a:fld id="{0FD845ED-9E67-4F89-AD9F-C73B17143096}" type="slidenum">
              <a:rPr lang="fr-FR" sz="1400">
                <a:solidFill>
                  <a:srgbClr val="464653"/>
                </a:solidFill>
                <a:latin typeface="Arial"/>
              </a:rPr>
              <a:t>&lt;numéro&gt;</a:t>
            </a:fld>
            <a:endParaRPr/>
          </a:p>
        </p:txBody>
      </p:sp>
      <p:sp>
        <p:nvSpPr>
          <p:cNvPr id="783" name="TextShape 3"/>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Méthode asynchrone: </a:t>
            </a:r>
            <a:endParaRPr/>
          </a:p>
          <a:p>
            <a:pPr lvl="1">
              <a:lnSpc>
                <a:spcPct val="100000"/>
              </a:lnSpc>
              <a:buSzPct val="76000"/>
              <a:buFont typeface="Wingdings 3" charset="2"/>
              <a:buChar char=""/>
            </a:pPr>
            <a:r>
              <a:rPr lang="en-US" sz="2300">
                <a:solidFill>
                  <a:srgbClr val="464653"/>
                </a:solidFill>
                <a:latin typeface="Gill Sans MT"/>
              </a:rPr>
              <a:t>le client a la main immédiatement, </a:t>
            </a:r>
            <a:endParaRPr/>
          </a:p>
          <a:p>
            <a:pPr lvl="1">
              <a:lnSpc>
                <a:spcPct val="100000"/>
              </a:lnSpc>
              <a:buSzPct val="76000"/>
              <a:buFont typeface="Wingdings 3" charset="2"/>
              <a:buChar char=""/>
            </a:pPr>
            <a:r>
              <a:rPr lang="en-US" sz="2300">
                <a:solidFill>
                  <a:srgbClr val="464653"/>
                </a:solidFill>
                <a:latin typeface="Gill Sans MT"/>
              </a:rPr>
              <a:t>la méthode invoquée s’effectue dans un nouveau thread</a:t>
            </a:r>
            <a:endParaRPr/>
          </a:p>
          <a:p>
            <a:pPr lvl="1">
              <a:lnSpc>
                <a:spcPct val="100000"/>
              </a:lnSpc>
              <a:buSzPct val="76000"/>
              <a:buFont typeface="Wingdings 3" charset="2"/>
              <a:buChar char=""/>
            </a:pPr>
            <a:r>
              <a:rPr lang="en-US" sz="2300">
                <a:solidFill>
                  <a:srgbClr val="464653"/>
                </a:solidFill>
                <a:latin typeface="Gill Sans MT"/>
              </a:rPr>
              <a:t>Annotée @Synchronous</a:t>
            </a:r>
            <a:endParaRPr/>
          </a:p>
          <a:p>
            <a:pPr lvl="1">
              <a:lnSpc>
                <a:spcPct val="100000"/>
              </a:lnSpc>
              <a:buSzPct val="76000"/>
              <a:buFont typeface="Wingdings 3" charset="2"/>
              <a:buChar char=""/>
            </a:pPr>
            <a:r>
              <a:rPr lang="en-US" sz="2300">
                <a:solidFill>
                  <a:srgbClr val="464653"/>
                </a:solidFill>
                <a:latin typeface="Gill Sans MT"/>
              </a:rPr>
              <a:t>Doit renvoyer un objet de type java.util.concurrent.Future&lt;V&gt;</a:t>
            </a:r>
            <a:endParaRPr/>
          </a:p>
          <a:p>
            <a:pPr lvl="1">
              <a:lnSpc>
                <a:spcPct val="100000"/>
              </a:lnSpc>
              <a:buSzPct val="76000"/>
              <a:buFont typeface="Wingdings 3" charset="2"/>
              <a:buChar char=""/>
            </a:pPr>
            <a:r>
              <a:rPr lang="en-US" sz="2300">
                <a:solidFill>
                  <a:srgbClr val="464653"/>
                </a:solidFill>
                <a:latin typeface="Gill Sans MT"/>
              </a:rPr>
              <a:t>Peut utiliser la classe utilitaire AsyncResult pour ça</a:t>
            </a:r>
            <a:endParaRPr/>
          </a:p>
          <a:p>
            <a:pPr>
              <a:lnSpc>
                <a:spcPct val="100000"/>
              </a:lnSpc>
            </a:pPr>
            <a:endParaRPr/>
          </a:p>
          <a:p>
            <a:pPr>
              <a:lnSpc>
                <a:spcPct val="100000"/>
              </a:lnSpc>
            </a:pPr>
            <a:endParaRPr/>
          </a:p>
          <a:p>
            <a:pPr>
              <a:lnSpc>
                <a:spcPct val="100000"/>
              </a:lnSpc>
            </a:pPr>
            <a:endParaRPr/>
          </a:p>
        </p:txBody>
      </p:sp>
      <p:sp>
        <p:nvSpPr>
          <p:cNvPr id="784" name="CustomShape 4"/>
          <p:cNvSpPr/>
          <p:nvPr/>
        </p:nvSpPr>
        <p:spPr>
          <a:xfrm>
            <a:off x="1316520" y="4512240"/>
            <a:ext cx="5883480" cy="1463760"/>
          </a:xfrm>
          <a:prstGeom prst="rect">
            <a:avLst/>
          </a:prstGeom>
          <a:solidFill>
            <a:srgbClr val="f5f5f5"/>
          </a:solidFill>
          <a:ln w="9360">
            <a:solidFill>
              <a:srgbClr val="000000"/>
            </a:solidFill>
            <a:miter/>
          </a:ln>
        </p:spPr>
        <p:txBody>
          <a:bodyPr wrap="none" anchor="ctr"/>
          <a:p>
            <a:pPr algn="just">
              <a:lnSpc>
                <a:spcPct val="100000"/>
              </a:lnSpc>
            </a:pPr>
            <a:r>
              <a:rPr lang="fr-FR">
                <a:solidFill>
                  <a:srgbClr val="000000"/>
                </a:solidFill>
                <a:latin typeface="Verdana"/>
              </a:rPr>
              <a:t>@Asynchronous</a:t>
            </a:r>
            <a:endParaRPr/>
          </a:p>
          <a:p>
            <a:pPr algn="just">
              <a:lnSpc>
                <a:spcPct val="100000"/>
              </a:lnSpc>
            </a:pPr>
            <a:r>
              <a:rPr b="1" lang="fr-FR">
                <a:solidFill>
                  <a:srgbClr val="7f1b55"/>
                </a:solidFill>
                <a:latin typeface="Verdana"/>
              </a:rPr>
              <a:t>Public </a:t>
            </a:r>
            <a:r>
              <a:rPr lang="fr-FR">
                <a:solidFill>
                  <a:srgbClr val="000000"/>
                </a:solidFill>
                <a:latin typeface="Verdana"/>
              </a:rPr>
              <a:t>Future&lt;Integer&gt; getNombre(…) {</a:t>
            </a:r>
            <a:endParaRPr/>
          </a:p>
          <a:p>
            <a:pPr algn="just">
              <a:lnSpc>
                <a:spcPct val="100000"/>
              </a:lnSpc>
            </a:pPr>
            <a:r>
              <a:rPr lang="fr-FR">
                <a:solidFill>
                  <a:srgbClr val="000000"/>
                </a:solidFill>
                <a:latin typeface="Verdana"/>
              </a:rPr>
              <a:t>    </a:t>
            </a:r>
            <a:r>
              <a:rPr lang="fr-FR">
                <a:solidFill>
                  <a:srgbClr val="000000"/>
                </a:solidFill>
                <a:latin typeface="Verdana"/>
              </a:rPr>
              <a:t>//…</a:t>
            </a:r>
            <a:endParaRPr/>
          </a:p>
          <a:p>
            <a:pPr algn="just">
              <a:lnSpc>
                <a:spcPct val="100000"/>
              </a:lnSpc>
            </a:pPr>
            <a:r>
              <a:rPr lang="fr-FR">
                <a:solidFill>
                  <a:srgbClr val="000000"/>
                </a:solidFill>
                <a:latin typeface="Verdana"/>
              </a:rPr>
              <a:t>    </a:t>
            </a:r>
            <a:r>
              <a:rPr lang="fr-FR">
                <a:solidFill>
                  <a:srgbClr val="000000"/>
                </a:solidFill>
                <a:latin typeface="Verdana"/>
              </a:rPr>
              <a:t>return new </a:t>
            </a:r>
            <a:r>
              <a:rPr b="1" lang="fr-FR">
                <a:solidFill>
                  <a:srgbClr val="000000"/>
                </a:solidFill>
                <a:latin typeface="Verdana"/>
              </a:rPr>
              <a:t>AsyncResult&lt;Integer&gt;(result)</a:t>
            </a:r>
            <a:r>
              <a:rPr lang="fr-FR">
                <a:solidFill>
                  <a:srgbClr val="000000"/>
                </a:solidFill>
                <a:latin typeface="Verdana"/>
              </a:rPr>
              <a:t>;</a:t>
            </a:r>
            <a:endParaRPr/>
          </a:p>
          <a:p>
            <a:pPr algn="just">
              <a:lnSpc>
                <a:spcPct val="100000"/>
              </a:lnSpc>
            </a:pPr>
            <a:r>
              <a:rPr lang="fr-FR">
                <a:solidFill>
                  <a:srgbClr val="000000"/>
                </a:solidFill>
                <a:latin typeface="Verdana"/>
              </a:rPr>
              <a:t>} </a:t>
            </a:r>
            <a:endParaRPr/>
          </a:p>
        </p:txBody>
      </p:sp>
    </p:spTree>
  </p:cSld>
  <p:timing>
    <p:tnLst>
      <p:par>
        <p:cTn id="183" dur="indefinite" restart="never" nodeType="tmRoot">
          <p:childTnLst>
            <p:seq>
              <p:cTn id="184" nodeType="mainSeq"/>
              <p:prevCondLst>
                <p:cond delay="0" evt="onPrev">
                  <p:tgtEl>
                    <p:sldTgt/>
                  </p:tgtEl>
                </p:cond>
              </p:prevCondLst>
              <p:nextCondLst>
                <p:cond delay="0" evt="onNext">
                  <p:tgtEl>
                    <p:sldTgt/>
                  </p:tgtEl>
                </p:cond>
              </p:nextCondLst>
            </p:seq>
          </p:childTnLst>
        </p:cTn>
      </p:par>
    </p:tnLst>
  </p:timing>
</p:sld>
</file>

<file path=ppt/slides/slide7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5"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Methodes Asynchrones @Asynchronous</a:t>
            </a:r>
            <a:endParaRPr/>
          </a:p>
        </p:txBody>
      </p:sp>
      <p:sp>
        <p:nvSpPr>
          <p:cNvPr id="786" name="TextShape 2"/>
          <p:cNvSpPr txBox="1"/>
          <p:nvPr/>
        </p:nvSpPr>
        <p:spPr>
          <a:xfrm>
            <a:off x="612720" y="6356520"/>
            <a:ext cx="1980720" cy="365400"/>
          </a:xfrm>
          <a:prstGeom prst="rect">
            <a:avLst/>
          </a:prstGeom>
        </p:spPr>
        <p:txBody>
          <a:bodyPr lIns="90000" rIns="90000" tIns="45000" bIns="45000"/>
          <a:p>
            <a:pPr>
              <a:lnSpc>
                <a:spcPct val="100000"/>
              </a:lnSpc>
            </a:pPr>
            <a:fld id="{BDCCF445-E6A9-4375-900E-A08918CBE802}" type="slidenum">
              <a:rPr lang="fr-FR" sz="1400">
                <a:solidFill>
                  <a:srgbClr val="464653"/>
                </a:solidFill>
                <a:latin typeface="Arial"/>
              </a:rPr>
              <a:t>&lt;numéro&gt;</a:t>
            </a:fld>
            <a:endParaRPr/>
          </a:p>
        </p:txBody>
      </p:sp>
      <p:sp>
        <p:nvSpPr>
          <p:cNvPr id="787" name="TextShape 3"/>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Le client qui a appelé la méthode asynchrone</a:t>
            </a:r>
            <a:endParaRPr/>
          </a:p>
          <a:p>
            <a:pPr lvl="1">
              <a:lnSpc>
                <a:spcPct val="100000"/>
              </a:lnSpc>
              <a:buSzPct val="76000"/>
              <a:buFont typeface="Wingdings 3" charset="2"/>
              <a:buChar char=""/>
            </a:pPr>
            <a:r>
              <a:rPr lang="en-US" sz="2300">
                <a:solidFill>
                  <a:srgbClr val="464653"/>
                </a:solidFill>
                <a:latin typeface="Gill Sans MT"/>
              </a:rPr>
              <a:t>Récupère un objet de type Future&lt;V&gt;</a:t>
            </a:r>
            <a:endParaRPr/>
          </a:p>
          <a:p>
            <a:pPr>
              <a:lnSpc>
                <a:spcPct val="100000"/>
              </a:lnSpc>
            </a:pPr>
            <a:endParaRPr/>
          </a:p>
          <a:p>
            <a:pPr>
              <a:lnSpc>
                <a:spcPct val="100000"/>
              </a:lnSpc>
            </a:pPr>
            <a:endParaRPr/>
          </a:p>
        </p:txBody>
      </p:sp>
      <p:sp>
        <p:nvSpPr>
          <p:cNvPr id="788" name="CustomShape 4"/>
          <p:cNvSpPr/>
          <p:nvPr/>
        </p:nvSpPr>
        <p:spPr>
          <a:xfrm>
            <a:off x="745200" y="2264400"/>
            <a:ext cx="8280720" cy="2012400"/>
          </a:xfrm>
          <a:prstGeom prst="rect">
            <a:avLst/>
          </a:prstGeom>
          <a:solidFill>
            <a:srgbClr val="f5f5f5"/>
          </a:solidFill>
          <a:ln w="9360">
            <a:solidFill>
              <a:srgbClr val="000000"/>
            </a:solidFill>
            <a:miter/>
          </a:ln>
        </p:spPr>
        <p:txBody>
          <a:bodyPr wrap="none" anchor="ctr"/>
          <a:p>
            <a:pPr algn="just">
              <a:lnSpc>
                <a:spcPct val="100000"/>
              </a:lnSpc>
            </a:pPr>
            <a:r>
              <a:rPr b="1" lang="fr-FR">
                <a:solidFill>
                  <a:srgbClr val="7f1b55"/>
                </a:solidFill>
                <a:latin typeface="Verdana"/>
              </a:rPr>
              <a:t>public interface </a:t>
            </a:r>
            <a:r>
              <a:rPr lang="fr-FR">
                <a:solidFill>
                  <a:srgbClr val="000000"/>
                </a:solidFill>
                <a:latin typeface="Verdana"/>
              </a:rPr>
              <a:t>Future&lt;V&gt; {</a:t>
            </a:r>
            <a:endParaRPr/>
          </a:p>
          <a:p>
            <a:pPr algn="just">
              <a:lnSpc>
                <a:spcPct val="100000"/>
              </a:lnSpc>
            </a:pPr>
            <a:r>
              <a:rPr lang="fr-FR">
                <a:solidFill>
                  <a:srgbClr val="000000"/>
                </a:solidFill>
                <a:latin typeface="Verdana"/>
              </a:rPr>
              <a:t>     </a:t>
            </a:r>
            <a:r>
              <a:rPr lang="fr-FR">
                <a:solidFill>
                  <a:srgbClr val="000000"/>
                </a:solidFill>
                <a:latin typeface="Verdana"/>
              </a:rPr>
              <a:t>boolean cancel(boolean mayInterruptIfRunning);</a:t>
            </a:r>
            <a:endParaRPr/>
          </a:p>
          <a:p>
            <a:pPr algn="just">
              <a:lnSpc>
                <a:spcPct val="100000"/>
              </a:lnSpc>
            </a:pPr>
            <a:r>
              <a:rPr lang="fr-FR">
                <a:solidFill>
                  <a:srgbClr val="000000"/>
                </a:solidFill>
                <a:latin typeface="Verdana"/>
              </a:rPr>
              <a:t>     </a:t>
            </a:r>
            <a:r>
              <a:rPr lang="fr-FR">
                <a:solidFill>
                  <a:srgbClr val="000000"/>
                </a:solidFill>
                <a:latin typeface="Verdana"/>
              </a:rPr>
              <a:t>boolean isCancelled();</a:t>
            </a:r>
            <a:endParaRPr/>
          </a:p>
          <a:p>
            <a:pPr algn="just">
              <a:lnSpc>
                <a:spcPct val="100000"/>
              </a:lnSpc>
            </a:pPr>
            <a:r>
              <a:rPr lang="fr-FR">
                <a:solidFill>
                  <a:srgbClr val="000000"/>
                </a:solidFill>
                <a:latin typeface="Verdana"/>
              </a:rPr>
              <a:t>     </a:t>
            </a:r>
            <a:r>
              <a:rPr lang="fr-FR">
                <a:solidFill>
                  <a:srgbClr val="000000"/>
                </a:solidFill>
                <a:latin typeface="Verdana"/>
              </a:rPr>
              <a:t>boolean isDone();</a:t>
            </a:r>
            <a:endParaRPr/>
          </a:p>
          <a:p>
            <a:pPr algn="just">
              <a:lnSpc>
                <a:spcPct val="100000"/>
              </a:lnSpc>
            </a:pPr>
            <a:r>
              <a:rPr lang="fr-FR">
                <a:solidFill>
                  <a:srgbClr val="000000"/>
                </a:solidFill>
                <a:latin typeface="Verdana"/>
              </a:rPr>
              <a:t>     </a:t>
            </a:r>
            <a:r>
              <a:rPr lang="fr-FR">
                <a:solidFill>
                  <a:srgbClr val="000000"/>
                </a:solidFill>
                <a:latin typeface="Verdana"/>
              </a:rPr>
              <a:t>V get() throws … ; </a:t>
            </a:r>
            <a:r>
              <a:rPr lang="fr-FR">
                <a:solidFill>
                  <a:srgbClr val="808080"/>
                </a:solidFill>
                <a:latin typeface="Verdana"/>
              </a:rPr>
              <a:t>// attends si nécessaire, puis renvoie le résultat</a:t>
            </a:r>
            <a:endParaRPr/>
          </a:p>
          <a:p>
            <a:pPr algn="just">
              <a:lnSpc>
                <a:spcPct val="100000"/>
              </a:lnSpc>
            </a:pPr>
            <a:r>
              <a:rPr lang="fr-FR">
                <a:solidFill>
                  <a:srgbClr val="000000"/>
                </a:solidFill>
                <a:latin typeface="Verdana"/>
              </a:rPr>
              <a:t>     </a:t>
            </a:r>
            <a:r>
              <a:rPr lang="fr-FR">
                <a:solidFill>
                  <a:srgbClr val="000000"/>
                </a:solidFill>
                <a:latin typeface="Verdana"/>
              </a:rPr>
              <a:t>V get(lang timeout, TimeUnit unit) throws TimeoutException, …;</a:t>
            </a:r>
            <a:endParaRPr/>
          </a:p>
          <a:p>
            <a:pPr algn="just">
              <a:lnSpc>
                <a:spcPct val="100000"/>
              </a:lnSpc>
            </a:pPr>
            <a:r>
              <a:rPr lang="fr-FR">
                <a:solidFill>
                  <a:srgbClr val="000000"/>
                </a:solidFill>
                <a:latin typeface="Verdana"/>
              </a:rPr>
              <a:t>} </a:t>
            </a:r>
            <a:endParaRPr/>
          </a:p>
        </p:txBody>
      </p:sp>
    </p:spTree>
  </p:cSld>
</p:sld>
</file>

<file path=ppt/slides/slide7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9"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Timer callback methods</a:t>
            </a:r>
            <a:endParaRPr/>
          </a:p>
        </p:txBody>
      </p:sp>
      <p:sp>
        <p:nvSpPr>
          <p:cNvPr id="790" name="TextShape 2"/>
          <p:cNvSpPr txBox="1"/>
          <p:nvPr/>
        </p:nvSpPr>
        <p:spPr>
          <a:xfrm>
            <a:off x="612720" y="6356520"/>
            <a:ext cx="1980720" cy="365400"/>
          </a:xfrm>
          <a:prstGeom prst="rect">
            <a:avLst/>
          </a:prstGeom>
        </p:spPr>
        <p:txBody>
          <a:bodyPr lIns="90000" rIns="90000" tIns="45000" bIns="45000"/>
          <a:p>
            <a:pPr>
              <a:lnSpc>
                <a:spcPct val="100000"/>
              </a:lnSpc>
            </a:pPr>
            <a:fld id="{A9A921AE-DABB-4D81-AB81-05A389B7E7F1}" type="slidenum">
              <a:rPr lang="fr-FR" sz="1400">
                <a:solidFill>
                  <a:srgbClr val="464653"/>
                </a:solidFill>
                <a:latin typeface="Arial"/>
              </a:rPr>
              <a:t>&lt;numéro&gt;</a:t>
            </a:fld>
            <a:endParaRPr/>
          </a:p>
        </p:txBody>
      </p:sp>
      <p:sp>
        <p:nvSpPr>
          <p:cNvPr id="791" name="TextShape 3"/>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Statiquement, avec l’annotation @Schedule, qui a les membres:</a:t>
            </a:r>
            <a:endParaRPr/>
          </a:p>
          <a:p>
            <a:pPr lvl="1">
              <a:lnSpc>
                <a:spcPct val="100000"/>
              </a:lnSpc>
              <a:buSzPct val="76000"/>
              <a:buFont typeface="Wingdings 3" charset="2"/>
              <a:buChar char=""/>
            </a:pPr>
            <a:r>
              <a:rPr lang="en-US" sz="2300">
                <a:solidFill>
                  <a:srgbClr val="464653"/>
                </a:solidFill>
                <a:latin typeface="Gill Sans MT"/>
              </a:rPr>
              <a:t>Second 0 à 59</a:t>
            </a:r>
            <a:endParaRPr/>
          </a:p>
          <a:p>
            <a:pPr lvl="1">
              <a:lnSpc>
                <a:spcPct val="100000"/>
              </a:lnSpc>
              <a:buSzPct val="76000"/>
              <a:buFont typeface="Wingdings 3" charset="2"/>
              <a:buChar char=""/>
            </a:pPr>
            <a:r>
              <a:rPr lang="en-US" sz="2300">
                <a:solidFill>
                  <a:srgbClr val="464653"/>
                </a:solidFill>
                <a:latin typeface="Gill Sans MT"/>
              </a:rPr>
              <a:t>Minute 0 à 59</a:t>
            </a:r>
            <a:endParaRPr/>
          </a:p>
          <a:p>
            <a:pPr lvl="1">
              <a:lnSpc>
                <a:spcPct val="100000"/>
              </a:lnSpc>
              <a:buSzPct val="76000"/>
              <a:buFont typeface="Wingdings 3" charset="2"/>
              <a:buChar char=""/>
            </a:pPr>
            <a:r>
              <a:rPr lang="en-US" sz="2300">
                <a:solidFill>
                  <a:srgbClr val="464653"/>
                </a:solidFill>
                <a:latin typeface="Gill Sans MT"/>
              </a:rPr>
              <a:t>Hour 0 à 23</a:t>
            </a:r>
            <a:endParaRPr/>
          </a:p>
          <a:p>
            <a:pPr lvl="1">
              <a:lnSpc>
                <a:spcPct val="100000"/>
              </a:lnSpc>
              <a:buSzPct val="76000"/>
              <a:buFont typeface="Wingdings 3" charset="2"/>
              <a:buChar char=""/>
            </a:pPr>
            <a:r>
              <a:rPr lang="en-US" sz="2300">
                <a:solidFill>
                  <a:srgbClr val="464653"/>
                </a:solidFill>
                <a:latin typeface="Gill Sans MT"/>
              </a:rPr>
              <a:t>dayOfWeek 0 à 7</a:t>
            </a:r>
            <a:endParaRPr/>
          </a:p>
          <a:p>
            <a:pPr lvl="1">
              <a:lnSpc>
                <a:spcPct val="100000"/>
              </a:lnSpc>
              <a:buSzPct val="76000"/>
              <a:buFont typeface="Wingdings 3" charset="2"/>
              <a:buChar char=""/>
            </a:pPr>
            <a:r>
              <a:rPr lang="en-US" sz="2300">
                <a:solidFill>
                  <a:srgbClr val="464653"/>
                </a:solidFill>
                <a:latin typeface="Gill Sans MT"/>
              </a:rPr>
              <a:t>dayOfMonth 1 à 31, ou -7 à -1</a:t>
            </a:r>
            <a:endParaRPr/>
          </a:p>
          <a:p>
            <a:pPr lvl="1">
              <a:lnSpc>
                <a:spcPct val="100000"/>
              </a:lnSpc>
              <a:buSzPct val="76000"/>
              <a:buFont typeface="Wingdings 3" charset="2"/>
              <a:buChar char=""/>
            </a:pPr>
            <a:r>
              <a:rPr lang="en-US" sz="2300">
                <a:solidFill>
                  <a:srgbClr val="464653"/>
                </a:solidFill>
                <a:latin typeface="Gill Sans MT"/>
              </a:rPr>
              <a:t>Month 1 à 12</a:t>
            </a:r>
            <a:endParaRPr/>
          </a:p>
          <a:p>
            <a:pPr lvl="1">
              <a:lnSpc>
                <a:spcPct val="100000"/>
              </a:lnSpc>
              <a:buSzPct val="76000"/>
              <a:buFont typeface="Wingdings 3" charset="2"/>
              <a:buChar char=""/>
            </a:pPr>
            <a:r>
              <a:rPr lang="en-US" sz="2300">
                <a:solidFill>
                  <a:srgbClr val="464653"/>
                </a:solidFill>
                <a:latin typeface="Gill Sans MT"/>
              </a:rPr>
              <a:t>Year</a:t>
            </a:r>
            <a:endParaRPr/>
          </a:p>
          <a:p>
            <a:pPr>
              <a:lnSpc>
                <a:spcPct val="100000"/>
              </a:lnSpc>
              <a:buSzPct val="76000"/>
              <a:buFont typeface="Wingdings 3" charset="2"/>
              <a:buChar char=""/>
            </a:pPr>
            <a:r>
              <a:rPr lang="en-US" sz="2600">
                <a:solidFill>
                  <a:srgbClr val="000000"/>
                </a:solidFill>
                <a:latin typeface="Gill Sans MT"/>
              </a:rPr>
              <a:t>La méthode annotée sera appelée automatiquement</a:t>
            </a:r>
            <a:endParaRPr/>
          </a:p>
          <a:p>
            <a:pPr lvl="1">
              <a:lnSpc>
                <a:spcPct val="100000"/>
              </a:lnSpc>
              <a:buSzPct val="76000"/>
              <a:buFont typeface="Wingdings 3" charset="2"/>
              <a:buChar char=""/>
            </a:pPr>
            <a:r>
              <a:rPr lang="en-US" sz="2300">
                <a:solidFill>
                  <a:srgbClr val="464653"/>
                </a:solidFill>
                <a:latin typeface="Gill Sans MT"/>
              </a:rPr>
              <a:t>@Schedule(…) void mamethode () </a:t>
            </a:r>
            <a:endParaRPr/>
          </a:p>
          <a:p>
            <a:pPr lvl="1">
              <a:lnSpc>
                <a:spcPct val="100000"/>
              </a:lnSpc>
              <a:buSzPct val="76000"/>
              <a:buFont typeface="Wingdings 3" charset="2"/>
              <a:buChar char=""/>
            </a:pPr>
            <a:r>
              <a:rPr lang="en-US" sz="2300">
                <a:solidFill>
                  <a:srgbClr val="464653"/>
                </a:solidFill>
                <a:latin typeface="Gill Sans MT"/>
              </a:rPr>
              <a:t>OU @Schedule(…) void mamethode(Timer timer)</a:t>
            </a:r>
            <a:endParaRPr/>
          </a:p>
          <a:p>
            <a:pPr>
              <a:lnSpc>
                <a:spcPct val="100000"/>
              </a:lnSpc>
              <a:buSzPct val="76000"/>
              <a:buFont typeface="Wingdings 3" charset="2"/>
              <a:buChar char=""/>
            </a:pPr>
            <a:r>
              <a:rPr lang="en-US" sz="2600">
                <a:solidFill>
                  <a:srgbClr val="000000"/>
                </a:solidFill>
                <a:latin typeface="Gill Sans MT"/>
              </a:rPr>
              <a:t>Si il faut plusieurs annotations, utiliser @Schedule</a:t>
            </a:r>
            <a:r>
              <a:rPr b="1" lang="en-US" sz="2600">
                <a:solidFill>
                  <a:srgbClr val="000000"/>
                </a:solidFill>
                <a:latin typeface="Gill Sans MT"/>
              </a:rPr>
              <a:t>s</a:t>
            </a:r>
            <a:endParaRPr/>
          </a:p>
        </p:txBody>
      </p:sp>
    </p:spTree>
  </p:cSld>
</p:sld>
</file>

<file path=ppt/slides/slide7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2"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Timer callback methods</a:t>
            </a:r>
            <a:endParaRPr/>
          </a:p>
        </p:txBody>
      </p:sp>
      <p:sp>
        <p:nvSpPr>
          <p:cNvPr id="793" name="TextShape 2"/>
          <p:cNvSpPr txBox="1"/>
          <p:nvPr/>
        </p:nvSpPr>
        <p:spPr>
          <a:xfrm>
            <a:off x="612720" y="6356520"/>
            <a:ext cx="1980720" cy="365400"/>
          </a:xfrm>
          <a:prstGeom prst="rect">
            <a:avLst/>
          </a:prstGeom>
        </p:spPr>
        <p:txBody>
          <a:bodyPr lIns="90000" rIns="90000" tIns="45000" bIns="45000"/>
          <a:p>
            <a:pPr>
              <a:lnSpc>
                <a:spcPct val="100000"/>
              </a:lnSpc>
            </a:pPr>
            <a:fld id="{B38A6C31-90A9-4D6C-9929-683B4AA9DBC5}" type="slidenum">
              <a:rPr lang="fr-FR" sz="1400">
                <a:solidFill>
                  <a:srgbClr val="464653"/>
                </a:solidFill>
                <a:latin typeface="Arial"/>
              </a:rPr>
              <a:t>&lt;numéro&gt;</a:t>
            </a:fld>
            <a:endParaRPr/>
          </a:p>
        </p:txBody>
      </p:sp>
      <p:sp>
        <p:nvSpPr>
          <p:cNvPr id="794" name="TextShape 3"/>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Exemple d’utilisation de l’annotation @Schedule</a:t>
            </a:r>
            <a:endParaRPr/>
          </a:p>
        </p:txBody>
      </p:sp>
      <p:sp>
        <p:nvSpPr>
          <p:cNvPr id="795" name="CustomShape 4"/>
          <p:cNvSpPr/>
          <p:nvPr/>
        </p:nvSpPr>
        <p:spPr>
          <a:xfrm>
            <a:off x="71280" y="1785960"/>
            <a:ext cx="9215280" cy="3139560"/>
          </a:xfrm>
          <a:prstGeom prst="rect">
            <a:avLst/>
          </a:prstGeom>
          <a:solidFill>
            <a:srgbClr val="f2f2f2"/>
          </a:solidFill>
          <a:ln w="19080">
            <a:solidFill>
              <a:srgbClr val="000000"/>
            </a:solidFill>
            <a:round/>
          </a:ln>
        </p:spPr>
        <p:txBody>
          <a:bodyPr lIns="90000" rIns="90000" tIns="45000" bIns="45000"/>
          <a:p>
            <a:pPr>
              <a:lnSpc>
                <a:spcPct val="100000"/>
              </a:lnSpc>
            </a:pPr>
            <a:r>
              <a:rPr lang="fr-FR" sz="2000">
                <a:solidFill>
                  <a:srgbClr val="000000"/>
                </a:solidFill>
                <a:latin typeface="Verdana"/>
                <a:ea typeface="Verdana"/>
              </a:rPr>
              <a:t>@Stateless</a:t>
            </a:r>
            <a:endParaRPr/>
          </a:p>
          <a:p>
            <a:pPr>
              <a:lnSpc>
                <a:spcPct val="100000"/>
              </a:lnSpc>
            </a:pPr>
            <a:r>
              <a:rPr lang="fr-FR" sz="2000">
                <a:solidFill>
                  <a:srgbClr val="000000"/>
                </a:solidFill>
                <a:latin typeface="Verdana"/>
                <a:ea typeface="Verdana"/>
              </a:rPr>
              <a:t>public class NewTimerSessionBean {</a:t>
            </a:r>
            <a:endParaRPr/>
          </a:p>
          <a:p>
            <a:pPr>
              <a:lnSpc>
                <a:spcPct val="100000"/>
              </a:lnSpc>
            </a:pPr>
            <a:endParaRPr/>
          </a:p>
          <a:p>
            <a:pPr>
              <a:lnSpc>
                <a:spcPct val="100000"/>
              </a:lnSpc>
            </a:pPr>
            <a:r>
              <a:rPr lang="fr-FR" sz="2000">
                <a:solidFill>
                  <a:srgbClr val="000000"/>
                </a:solidFill>
                <a:latin typeface="Verdana"/>
                <a:ea typeface="Verdana"/>
              </a:rPr>
              <a:t>@Schedule(minute = "*", second = "0", </a:t>
            </a:r>
            <a:r>
              <a:rPr lang="fr-FR" sz="2000">
                <a:solidFill>
                  <a:srgbClr val="000000"/>
                </a:solidFill>
                <a:latin typeface="Verdana"/>
                <a:ea typeface="Verdana"/>
              </a:rPr>
              <a:t>
</a:t>
            </a:r>
            <a:r>
              <a:rPr lang="fr-FR" sz="2000">
                <a:solidFill>
                  <a:srgbClr val="000000"/>
                </a:solidFill>
                <a:latin typeface="Verdana"/>
                <a:ea typeface="Verdana"/>
              </a:rPr>
              <a:t>                   dayOfMonth = "*", month = "*", </a:t>
            </a:r>
            <a:r>
              <a:rPr lang="fr-FR" sz="2000">
                <a:solidFill>
                  <a:srgbClr val="000000"/>
                </a:solidFill>
                <a:latin typeface="Verdana"/>
                <a:ea typeface="Verdana"/>
              </a:rPr>
              <a:t>
</a:t>
            </a:r>
            <a:r>
              <a:rPr lang="fr-FR" sz="2000">
                <a:solidFill>
                  <a:srgbClr val="000000"/>
                </a:solidFill>
                <a:latin typeface="Verdana"/>
                <a:ea typeface="Verdana"/>
              </a:rPr>
              <a:t>                       year = "*", hour = "9-17", dayOfWeek = "Mon-Fri")</a:t>
            </a:r>
            <a:endParaRPr/>
          </a:p>
          <a:p>
            <a:pPr>
              <a:lnSpc>
                <a:spcPct val="100000"/>
              </a:lnSpc>
            </a:pPr>
            <a:r>
              <a:rPr lang="fr-FR" sz="2000">
                <a:solidFill>
                  <a:srgbClr val="000000"/>
                </a:solidFill>
                <a:latin typeface="Verdana"/>
                <a:ea typeface="Verdana"/>
              </a:rPr>
              <a:t>    </a:t>
            </a:r>
            <a:r>
              <a:rPr lang="fr-FR" sz="2000">
                <a:solidFill>
                  <a:srgbClr val="000000"/>
                </a:solidFill>
                <a:latin typeface="Verdana"/>
                <a:ea typeface="Verdana"/>
              </a:rPr>
              <a:t>public void myTimer() {</a:t>
            </a:r>
            <a:endParaRPr/>
          </a:p>
          <a:p>
            <a:pPr>
              <a:lnSpc>
                <a:spcPct val="100000"/>
              </a:lnSpc>
            </a:pPr>
            <a:r>
              <a:rPr lang="fr-FR" sz="2000">
                <a:solidFill>
                  <a:srgbClr val="000000"/>
                </a:solidFill>
                <a:latin typeface="Verdana"/>
                <a:ea typeface="Verdana"/>
              </a:rPr>
              <a:t>        </a:t>
            </a:r>
            <a:r>
              <a:rPr lang="fr-FR" sz="2000">
                <a:solidFill>
                  <a:srgbClr val="000000"/>
                </a:solidFill>
                <a:latin typeface="Verdana"/>
                <a:ea typeface="Verdana"/>
              </a:rPr>
              <a:t>System.out.println("Timer event: " + new Date());</a:t>
            </a:r>
            <a:endParaRPr/>
          </a:p>
          <a:p>
            <a:pPr>
              <a:lnSpc>
                <a:spcPct val="100000"/>
              </a:lnSpc>
            </a:pPr>
            <a:r>
              <a:rPr lang="fr-FR" sz="2000">
                <a:solidFill>
                  <a:srgbClr val="000000"/>
                </a:solidFill>
                <a:latin typeface="Verdana"/>
                <a:ea typeface="Verdana"/>
              </a:rPr>
              <a:t>    </a:t>
            </a:r>
            <a:r>
              <a:rPr lang="fr-FR" sz="2000">
                <a:solidFill>
                  <a:srgbClr val="000000"/>
                </a:solidFill>
                <a:latin typeface="Verdana"/>
                <a:ea typeface="Verdana"/>
              </a:rPr>
              <a:t>}</a:t>
            </a:r>
            <a:endParaRPr/>
          </a:p>
          <a:p>
            <a:pPr>
              <a:lnSpc>
                <a:spcPct val="100000"/>
              </a:lnSpc>
            </a:pPr>
            <a:r>
              <a:rPr lang="fr-FR" sz="2000">
                <a:solidFill>
                  <a:srgbClr val="000000"/>
                </a:solidFill>
                <a:latin typeface="Verdana"/>
                <a:ea typeface="Verdana"/>
              </a:rPr>
              <a:t>}</a:t>
            </a:r>
            <a:endParaRPr/>
          </a:p>
        </p:txBody>
      </p:sp>
    </p:spTree>
  </p:cSld>
</p:sld>
</file>

<file path=ppt/slides/slide7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6"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Timer callback methods</a:t>
            </a:r>
            <a:endParaRPr/>
          </a:p>
        </p:txBody>
      </p:sp>
      <p:sp>
        <p:nvSpPr>
          <p:cNvPr id="797" name="TextShape 2"/>
          <p:cNvSpPr txBox="1"/>
          <p:nvPr/>
        </p:nvSpPr>
        <p:spPr>
          <a:xfrm>
            <a:off x="612720" y="6356520"/>
            <a:ext cx="1980720" cy="365400"/>
          </a:xfrm>
          <a:prstGeom prst="rect">
            <a:avLst/>
          </a:prstGeom>
        </p:spPr>
        <p:txBody>
          <a:bodyPr lIns="90000" rIns="90000" tIns="45000" bIns="45000"/>
          <a:p>
            <a:pPr>
              <a:lnSpc>
                <a:spcPct val="100000"/>
              </a:lnSpc>
            </a:pPr>
            <a:fld id="{FB9AAC0D-B37B-4218-902E-E721433B92D2}" type="slidenum">
              <a:rPr lang="fr-FR" sz="1400">
                <a:solidFill>
                  <a:srgbClr val="464653"/>
                </a:solidFill>
                <a:latin typeface="Arial"/>
              </a:rPr>
              <a:t>&lt;numéro&gt;</a:t>
            </a:fld>
            <a:endParaRPr/>
          </a:p>
        </p:txBody>
      </p:sp>
      <p:sp>
        <p:nvSpPr>
          <p:cNvPr id="798" name="TextShape 3"/>
          <p:cNvSpPr txBox="1"/>
          <p:nvPr/>
        </p:nvSpPr>
        <p:spPr>
          <a:xfrm>
            <a:off x="457200" y="1219320"/>
            <a:ext cx="8229240" cy="4937400"/>
          </a:xfrm>
          <a:prstGeom prst="rect">
            <a:avLst/>
          </a:prstGeom>
        </p:spPr>
        <p:txBody>
          <a:bodyPr lIns="90000" rIns="90000" tIns="45000" bIns="45000"/>
          <a:p>
            <a:pPr>
              <a:lnSpc>
                <a:spcPct val="100000"/>
              </a:lnSpc>
              <a:buSzPct val="76000"/>
              <a:buFont typeface="Wingdings 3" charset="2"/>
              <a:buChar char=""/>
            </a:pPr>
            <a:r>
              <a:rPr lang="en-US" sz="2600">
                <a:solidFill>
                  <a:srgbClr val="000000"/>
                </a:solidFill>
                <a:latin typeface="Gill Sans MT"/>
              </a:rPr>
              <a:t>Comment faire un timer dynamiquement ?</a:t>
            </a:r>
            <a:endParaRPr/>
          </a:p>
          <a:p>
            <a:pPr lvl="1">
              <a:lnSpc>
                <a:spcPct val="100000"/>
              </a:lnSpc>
              <a:buSzPct val="76000"/>
              <a:buFont typeface="Wingdings 3" charset="2"/>
              <a:buChar char=""/>
            </a:pPr>
            <a:r>
              <a:rPr lang="en-US" sz="2300">
                <a:solidFill>
                  <a:srgbClr val="464653"/>
                </a:solidFill>
                <a:latin typeface="Gill Sans MT"/>
              </a:rPr>
              <a:t>Exemple:  « dans une minute »</a:t>
            </a:r>
            <a:endParaRPr/>
          </a:p>
          <a:p>
            <a:pPr>
              <a:lnSpc>
                <a:spcPct val="100000"/>
              </a:lnSpc>
              <a:buSzPct val="76000"/>
              <a:buFont typeface="Wingdings 3" charset="2"/>
              <a:buChar char=""/>
            </a:pPr>
            <a:r>
              <a:rPr lang="en-US" sz="2600">
                <a:solidFill>
                  <a:srgbClr val="000000"/>
                </a:solidFill>
                <a:latin typeface="Gill Sans MT"/>
              </a:rPr>
              <a:t>Dans un EJB: On injecte une ressource de type TimerService</a:t>
            </a:r>
            <a:endParaRPr/>
          </a:p>
          <a:p>
            <a:pPr lvl="1">
              <a:lnSpc>
                <a:spcPct val="100000"/>
              </a:lnSpc>
              <a:buSzPct val="76000"/>
              <a:buFont typeface="Wingdings 3" charset="2"/>
              <a:buChar char=""/>
            </a:pPr>
            <a:r>
              <a:rPr lang="en-US" sz="2300">
                <a:solidFill>
                  <a:srgbClr val="464653"/>
                </a:solidFill>
                <a:latin typeface="Gill Sans MT"/>
              </a:rPr>
              <a:t>@Resource TimerService timerService;</a:t>
            </a:r>
            <a:endParaRPr/>
          </a:p>
          <a:p>
            <a:pPr>
              <a:lnSpc>
                <a:spcPct val="100000"/>
              </a:lnSpc>
              <a:buSzPct val="76000"/>
              <a:buFont typeface="Wingdings 3" charset="2"/>
              <a:buChar char=""/>
            </a:pPr>
            <a:r>
              <a:rPr lang="en-US" sz="2600">
                <a:solidFill>
                  <a:srgbClr val="000000"/>
                </a:solidFill>
                <a:latin typeface="Gill Sans MT"/>
              </a:rPr>
              <a:t>Puis on utilise une de ses méthodes create(…)</a:t>
            </a:r>
            <a:endParaRPr/>
          </a:p>
          <a:p>
            <a:pPr lvl="1">
              <a:lnSpc>
                <a:spcPct val="100000"/>
              </a:lnSpc>
              <a:buSzPct val="76000"/>
              <a:buFont typeface="Wingdings 3" charset="2"/>
              <a:buChar char=""/>
            </a:pPr>
            <a:r>
              <a:rPr lang="en-US" sz="2300">
                <a:solidFill>
                  <a:srgbClr val="464653"/>
                </a:solidFill>
                <a:latin typeface="Gill Sans MT"/>
              </a:rPr>
              <a:t>Exemple </a:t>
            </a:r>
            <a:r>
              <a:rPr lang="en-US" sz="2300">
                <a:solidFill>
                  <a:srgbClr val="464653"/>
                </a:solidFill>
                <a:latin typeface="Gill Sans MT"/>
              </a:rPr>
              <a:t>
</a:t>
            </a:r>
            <a:r>
              <a:rPr lang="en-US" sz="2300">
                <a:solidFill>
                  <a:srgbClr val="464653"/>
                </a:solidFill>
                <a:latin typeface="Gill Sans MT"/>
              </a:rPr>
              <a:t>long duration = 6000;  //une minute</a:t>
            </a:r>
            <a:r>
              <a:rPr lang="en-US" sz="2300">
                <a:solidFill>
                  <a:srgbClr val="464653"/>
                </a:solidFill>
                <a:latin typeface="Gill Sans MT"/>
              </a:rPr>
              <a:t>
</a:t>
            </a:r>
            <a:r>
              <a:rPr lang="en-US" sz="2300">
                <a:solidFill>
                  <a:srgbClr val="464653"/>
                </a:solidFill>
                <a:latin typeface="Gill Sans MT"/>
              </a:rPr>
              <a:t>Timer timer = TimerService.createSingleActionTimer(duration, new TimerConfig());</a:t>
            </a:r>
            <a:endParaRPr/>
          </a:p>
          <a:p>
            <a:pPr>
              <a:lnSpc>
                <a:spcPct val="100000"/>
              </a:lnSpc>
              <a:buSzPct val="76000"/>
              <a:buFont typeface="Wingdings 3" charset="2"/>
              <a:buChar char=""/>
            </a:pPr>
            <a:r>
              <a:rPr lang="en-US" sz="2600">
                <a:solidFill>
                  <a:srgbClr val="000000"/>
                </a:solidFill>
                <a:latin typeface="Gill Sans MT"/>
              </a:rPr>
              <a:t>Les méthodes create renvoient un objet de type Timer</a:t>
            </a:r>
            <a:endParaRPr/>
          </a:p>
          <a:p>
            <a:pPr lvl="1">
              <a:lnSpc>
                <a:spcPct val="100000"/>
              </a:lnSpc>
              <a:buSzPct val="76000"/>
              <a:buFont typeface="Wingdings 3" charset="2"/>
              <a:buChar char=""/>
            </a:pPr>
            <a:r>
              <a:rPr lang="en-US" sz="2300">
                <a:solidFill>
                  <a:srgbClr val="464653"/>
                </a:solidFill>
                <a:latin typeface="Gill Sans MT"/>
              </a:rPr>
              <a:t>On peut annuler le timer -&gt; cancel()</a:t>
            </a:r>
            <a:endParaRPr/>
          </a:p>
          <a:p>
            <a:pPr lvl="1">
              <a:lnSpc>
                <a:spcPct val="100000"/>
              </a:lnSpc>
              <a:buSzPct val="76000"/>
              <a:buFont typeface="Wingdings 3" charset="2"/>
              <a:buChar char=""/>
            </a:pPr>
            <a:r>
              <a:rPr lang="en-US" sz="2300">
                <a:solidFill>
                  <a:srgbClr val="464653"/>
                </a:solidFill>
                <a:latin typeface="Gill Sans MT"/>
              </a:rPr>
              <a:t>On peut savoir savoir combien de temps il reste avant la prochaine échéance etc.</a:t>
            </a:r>
            <a:endParaRPr/>
          </a:p>
          <a:p>
            <a:pPr>
              <a:lnSpc>
                <a:spcPct val="100000"/>
              </a:lnSpc>
              <a:buSzPct val="76000"/>
              <a:buFont typeface="Wingdings 3" charset="2"/>
              <a:buChar char=""/>
            </a:pPr>
            <a:r>
              <a:rPr lang="en-US" sz="2600">
                <a:solidFill>
                  <a:srgbClr val="000000"/>
                </a:solidFill>
                <a:latin typeface="Gill Sans MT"/>
              </a:rPr>
              <a:t>On annote une méthode avec @Timeout, qui sera appelée automatiquement à chaque fin échéance</a:t>
            </a:r>
            <a:endParaRPr/>
          </a:p>
          <a:p>
            <a:pPr lvl="1">
              <a:lnSpc>
                <a:spcPct val="100000"/>
              </a:lnSpc>
              <a:buSzPct val="76000"/>
              <a:buFont typeface="Wingdings 3" charset="2"/>
              <a:buChar char=""/>
            </a:pPr>
            <a:r>
              <a:rPr lang="en-US" sz="2300">
                <a:solidFill>
                  <a:srgbClr val="464653"/>
                </a:solidFill>
                <a:latin typeface="Gill Sans MT"/>
              </a:rPr>
              <a:t>@Timeout void myTimeoutCallback() </a:t>
            </a:r>
            <a:endParaRPr/>
          </a:p>
          <a:p>
            <a:pPr lvl="1">
              <a:lnSpc>
                <a:spcPct val="100000"/>
              </a:lnSpc>
              <a:buSzPct val="76000"/>
              <a:buFont typeface="Wingdings 3" charset="2"/>
              <a:buChar char=""/>
            </a:pPr>
            <a:r>
              <a:rPr lang="en-US" sz="2300">
                <a:solidFill>
                  <a:srgbClr val="464653"/>
                </a:solidFill>
                <a:latin typeface="Gill Sans MT"/>
              </a:rPr>
              <a:t>OU @Timeout void myTimeoutCallback(Timer timer)</a:t>
            </a:r>
            <a:endParaRPr/>
          </a:p>
          <a:p>
            <a:pPr>
              <a:lnSpc>
                <a:spcPct val="100000"/>
              </a:lnSpc>
            </a:pPr>
            <a:endParaRPr/>
          </a:p>
          <a:p>
            <a:pPr>
              <a:lnSpc>
                <a:spcPct val="100000"/>
              </a:lnSpc>
              <a:buSzPct val="76000"/>
              <a:buFont typeface="Wingdings 3" charset="2"/>
              <a:buChar char=""/>
            </a:pPr>
            <a:r>
              <a:rPr lang="en-US" sz="2600">
                <a:solidFill>
                  <a:srgbClr val="000000"/>
                </a:solidFill>
                <a:latin typeface="Gill Sans MT"/>
              </a:rPr>
              <a:t>Les Timers sont persistents -&gt; robustes aux pannes serveur</a:t>
            </a:r>
            <a:endParaRPr/>
          </a:p>
        </p:txBody>
      </p:sp>
    </p:spTree>
  </p:cSld>
</p:sld>
</file>

<file path=ppt/slides/slide7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9" name="TextShape 1"/>
          <p:cNvSpPr txBox="1"/>
          <p:nvPr/>
        </p:nvSpPr>
        <p:spPr>
          <a:xfrm>
            <a:off x="1219320" y="3886200"/>
            <a:ext cx="6857640" cy="990360"/>
          </a:xfrm>
          <a:prstGeom prst="rect">
            <a:avLst/>
          </a:prstGeom>
        </p:spPr>
        <p:txBody>
          <a:bodyPr lIns="90000" rIns="90000" tIns="45000" bIns="45000"/>
          <a:p>
            <a:pPr algn="r">
              <a:lnSpc>
                <a:spcPct val="100000"/>
              </a:lnSpc>
            </a:pPr>
            <a:r>
              <a:rPr lang="en-US" sz="3200">
                <a:solidFill>
                  <a:srgbClr val="000000"/>
                </a:solidFill>
                <a:latin typeface="Bookman Old Style"/>
              </a:rPr>
              <a:t>
</a:t>
            </a:r>
            <a:r>
              <a:rPr lang="en-US" sz="3200">
                <a:solidFill>
                  <a:srgbClr val="000000"/>
                </a:solidFill>
                <a:latin typeface="Bookman Old Style"/>
              </a:rPr>
              <a:t>Java EE et les EJB</a:t>
            </a:r>
            <a:endParaRPr/>
          </a:p>
        </p:txBody>
      </p:sp>
      <p:sp>
        <p:nvSpPr>
          <p:cNvPr id="800" name="TextShape 2"/>
          <p:cNvSpPr txBox="1"/>
          <p:nvPr/>
        </p:nvSpPr>
        <p:spPr>
          <a:xfrm>
            <a:off x="1219320" y="5124600"/>
            <a:ext cx="6857640" cy="533160"/>
          </a:xfrm>
          <a:prstGeom prst="rect">
            <a:avLst/>
          </a:prstGeom>
        </p:spPr>
        <p:txBody>
          <a:bodyPr lIns="90000" rIns="90000" tIns="45000" bIns="45000"/>
          <a:p>
            <a:pPr>
              <a:lnSpc>
                <a:spcPct val="100000"/>
              </a:lnSpc>
            </a:pPr>
            <a:r>
              <a:rPr lang="fr-FR" sz="2000">
                <a:solidFill>
                  <a:srgbClr val="464653"/>
                </a:solidFill>
                <a:latin typeface="Bookman Old Style"/>
              </a:rPr>
              <a:t>Maxime Lefrançois (</a:t>
            </a:r>
            <a:r>
              <a:rPr lang="fr-FR" sz="2000" u="sng">
                <a:solidFill>
                  <a:srgbClr val="b292ca"/>
                </a:solidFill>
                <a:latin typeface="Bookman Old Style"/>
              </a:rPr>
              <a:t>maxime.lefrancois@inria.fr</a:t>
            </a:r>
            <a:r>
              <a:rPr lang="fr-FR" sz="2000">
                <a:solidFill>
                  <a:srgbClr val="464653"/>
                </a:solidFill>
                <a:latin typeface="Bookman Old Style"/>
              </a:rPr>
              <a:t>),</a:t>
            </a:r>
            <a:endParaRPr/>
          </a:p>
          <a:p>
            <a:pPr>
              <a:lnSpc>
                <a:spcPct val="100000"/>
              </a:lnSpc>
            </a:pPr>
            <a:r>
              <a:rPr lang="fr-FR" sz="2000">
                <a:solidFill>
                  <a:srgbClr val="464653"/>
                </a:solidFill>
                <a:latin typeface="Bookman Old Style"/>
              </a:rPr>
              <a:t>modifié du cours de Michel Buffa et Richard Grin</a:t>
            </a:r>
            <a:endParaRPr/>
          </a:p>
          <a:p>
            <a:pPr>
              <a:lnSpc>
                <a:spcPct val="100000"/>
              </a:lnSpc>
            </a:pPr>
            <a:endParaRPr/>
          </a:p>
          <a:p>
            <a:pPr>
              <a:lnSpc>
                <a:spcPct val="100000"/>
              </a:lnSpc>
            </a:pP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1" name="TextShape 1"/>
          <p:cNvSpPr txBox="1"/>
          <p:nvPr/>
        </p:nvSpPr>
        <p:spPr>
          <a:xfrm>
            <a:off x="179640" y="-391320"/>
            <a:ext cx="8229240" cy="1227960"/>
          </a:xfrm>
          <a:prstGeom prst="rect">
            <a:avLst/>
          </a:prstGeom>
        </p:spPr>
        <p:txBody>
          <a:bodyPr lIns="82800" rIns="82800" tIns="41400" bIns="41400" anchor="b"/>
          <a:p>
            <a:pPr>
              <a:lnSpc>
                <a:spcPct val="100000"/>
              </a:lnSpc>
            </a:pPr>
            <a:r>
              <a:rPr lang="en-US" sz="3200">
                <a:solidFill>
                  <a:srgbClr val="464653"/>
                </a:solidFill>
                <a:latin typeface="Bookman Old Style"/>
              </a:rPr>
              <a:t>Les conteneurs d’EJB et Web</a:t>
            </a:r>
            <a:endParaRPr/>
          </a:p>
        </p:txBody>
      </p:sp>
      <p:sp>
        <p:nvSpPr>
          <p:cNvPr id="242" name="TextShape 2"/>
          <p:cNvSpPr txBox="1"/>
          <p:nvPr/>
        </p:nvSpPr>
        <p:spPr>
          <a:xfrm>
            <a:off x="8174880" y="2160"/>
            <a:ext cx="761760" cy="365400"/>
          </a:xfrm>
          <a:prstGeom prst="rect">
            <a:avLst/>
          </a:prstGeom>
        </p:spPr>
        <p:txBody>
          <a:bodyPr lIns="90000" rIns="90000" tIns="45000" bIns="45000"/>
          <a:p>
            <a:pPr>
              <a:lnSpc>
                <a:spcPct val="100000"/>
              </a:lnSpc>
            </a:pPr>
            <a:fld id="{FC1D7BAF-77DE-479E-B390-43A3B7716848}" type="slidenum">
              <a:rPr lang="fr-FR" sz="1400">
                <a:solidFill>
                  <a:srgbClr val="464653"/>
                </a:solidFill>
                <a:latin typeface="Arial"/>
              </a:rPr>
              <a:t>&lt;numéro&gt;</a:t>
            </a:fld>
            <a:endParaRPr/>
          </a:p>
        </p:txBody>
      </p:sp>
      <p:sp>
        <p:nvSpPr>
          <p:cNvPr id="243" name="TextShape 3"/>
          <p:cNvSpPr txBox="1"/>
          <p:nvPr/>
        </p:nvSpPr>
        <p:spPr>
          <a:xfrm>
            <a:off x="467640" y="1196640"/>
            <a:ext cx="8410680" cy="4896360"/>
          </a:xfrm>
          <a:prstGeom prst="rect">
            <a:avLst/>
          </a:prstGeom>
        </p:spPr>
        <p:txBody>
          <a:bodyPr lIns="90000" rIns="90000" tIns="45000" bIns="45000"/>
          <a:p>
            <a:pPr>
              <a:lnSpc>
                <a:spcPct val="100000"/>
              </a:lnSpc>
              <a:buSzPct val="76000"/>
              <a:buFont typeface="Wingdings 3" charset="2"/>
              <a:buChar char=""/>
            </a:pPr>
            <a:r>
              <a:rPr lang="en-US" sz="2400">
                <a:solidFill>
                  <a:srgbClr val="000000"/>
                </a:solidFill>
                <a:latin typeface="Gill Sans MT"/>
              </a:rPr>
              <a:t>Les différents types de conteneurs :</a:t>
            </a:r>
            <a:endParaRPr/>
          </a:p>
          <a:p>
            <a:pPr lvl="1">
              <a:lnSpc>
                <a:spcPct val="100000"/>
              </a:lnSpc>
              <a:buSzPct val="76000"/>
              <a:buFont typeface="Wingdings 3" charset="2"/>
              <a:buChar char=""/>
            </a:pPr>
            <a:r>
              <a:rPr lang="en-US" sz="2000">
                <a:solidFill>
                  <a:srgbClr val="464653"/>
                </a:solidFill>
                <a:latin typeface="Gill Sans MT"/>
              </a:rPr>
              <a:t>Conteneur d'application cliente et d'applet :</a:t>
            </a:r>
            <a:endParaRPr/>
          </a:p>
          <a:p>
            <a:pPr lvl="2">
              <a:lnSpc>
                <a:spcPct val="100000"/>
              </a:lnSpc>
              <a:buSzPct val="76000"/>
              <a:buFont typeface="Wingdings 3" charset="2"/>
              <a:buChar char=""/>
            </a:pPr>
            <a:r>
              <a:rPr lang="en-US">
                <a:solidFill>
                  <a:srgbClr val="000000"/>
                </a:solidFill>
                <a:latin typeface="Gill Sans MT"/>
              </a:rPr>
              <a:t>la machine virtuelle Java</a:t>
            </a:r>
            <a:endParaRPr/>
          </a:p>
          <a:p>
            <a:pPr lvl="1">
              <a:lnSpc>
                <a:spcPct val="100000"/>
              </a:lnSpc>
              <a:buSzPct val="76000"/>
              <a:buFont typeface="Wingdings 3" charset="2"/>
              <a:buChar char=""/>
            </a:pPr>
            <a:r>
              <a:rPr lang="en-US" sz="2000">
                <a:solidFill>
                  <a:srgbClr val="464653"/>
                </a:solidFill>
                <a:latin typeface="Gill Sans MT"/>
              </a:rPr>
              <a:t>Conteneur Web :</a:t>
            </a:r>
            <a:endParaRPr/>
          </a:p>
          <a:p>
            <a:pPr lvl="2">
              <a:lnSpc>
                <a:spcPct val="100000"/>
              </a:lnSpc>
              <a:buSzPct val="76000"/>
              <a:buFont typeface="Wingdings 3" charset="2"/>
              <a:buChar char=""/>
            </a:pPr>
            <a:r>
              <a:rPr lang="en-US">
                <a:solidFill>
                  <a:srgbClr val="000000"/>
                </a:solidFill>
                <a:latin typeface="Gill Sans MT"/>
              </a:rPr>
              <a:t>pour l'exécution des servlet, JSF, etc.</a:t>
            </a:r>
            <a:endParaRPr/>
          </a:p>
          <a:p>
            <a:pPr lvl="1">
              <a:lnSpc>
                <a:spcPct val="100000"/>
              </a:lnSpc>
              <a:buSzPct val="76000"/>
              <a:buFont typeface="Wingdings 3" charset="2"/>
              <a:buChar char=""/>
            </a:pPr>
            <a:r>
              <a:rPr lang="en-US" sz="2000">
                <a:solidFill>
                  <a:srgbClr val="464653"/>
                </a:solidFill>
                <a:latin typeface="Gill Sans MT"/>
              </a:rPr>
              <a:t>Conteneur d'EJB :</a:t>
            </a:r>
            <a:endParaRPr/>
          </a:p>
          <a:p>
            <a:pPr lvl="2">
              <a:lnSpc>
                <a:spcPct val="100000"/>
              </a:lnSpc>
              <a:buSzPct val="76000"/>
              <a:buFont typeface="Wingdings 3" charset="2"/>
              <a:buChar char=""/>
            </a:pPr>
            <a:r>
              <a:rPr lang="en-US">
                <a:solidFill>
                  <a:srgbClr val="000000"/>
                </a:solidFill>
                <a:latin typeface="Gill Sans MT"/>
              </a:rPr>
              <a:t>composants métier</a:t>
            </a:r>
            <a:endParaRPr/>
          </a:p>
          <a:p>
            <a:pPr>
              <a:lnSpc>
                <a:spcPct val="100000"/>
              </a:lnSpc>
            </a:pPr>
            <a:endParaRPr/>
          </a:p>
        </p:txBody>
      </p:sp>
      <p:pic>
        <p:nvPicPr>
          <p:cNvPr id="244" name="Picture 1" descr=""/>
          <p:cNvPicPr/>
          <p:nvPr/>
        </p:nvPicPr>
        <p:blipFill>
          <a:blip r:embed="rId1"/>
          <a:stretch>
            <a:fillRect/>
          </a:stretch>
        </p:blipFill>
        <p:spPr>
          <a:xfrm>
            <a:off x="4932000" y="2296080"/>
            <a:ext cx="3945960" cy="4298400"/>
          </a:xfrm>
          <a:prstGeom prst="rect">
            <a:avLst/>
          </a:prstGeom>
          <a:ln w="9360">
            <a:noFill/>
          </a:ln>
        </p:spPr>
      </p:pic>
      <p:sp>
        <p:nvSpPr>
          <p:cNvPr id="245" name="CustomShape 4"/>
          <p:cNvSpPr/>
          <p:nvPr/>
        </p:nvSpPr>
        <p:spPr>
          <a:xfrm>
            <a:off x="5494320" y="6619680"/>
            <a:ext cx="4982040" cy="241920"/>
          </a:xfrm>
          <a:prstGeom prst="rect">
            <a:avLst/>
          </a:prstGeom>
          <a:noFill/>
          <a:ln>
            <a:noFill/>
          </a:ln>
        </p:spPr>
        <p:txBody>
          <a:bodyPr lIns="90000" rIns="90000" tIns="45000" bIns="45000"/>
          <a:p>
            <a:pPr>
              <a:lnSpc>
                <a:spcPct val="100000"/>
              </a:lnSpc>
            </a:pPr>
            <a:r>
              <a:rPr i="1" lang="fr-FR" sz="1000">
                <a:solidFill>
                  <a:srgbClr val="000000"/>
                </a:solidFill>
                <a:latin typeface="Arial"/>
                <a:ea typeface="Arial Unicode MS"/>
              </a:rPr>
              <a:t>Source: http://</a:t>
            </a:r>
            <a:r>
              <a:rPr i="1" lang="fr-FR" sz="900">
                <a:solidFill>
                  <a:srgbClr val="000000"/>
                </a:solidFill>
                <a:latin typeface="Arial"/>
                <a:ea typeface="Arial Unicode MS"/>
              </a:rPr>
              <a:t>download.oracle.com/javaee/6/tutorial/doc/bnaay.html</a:t>
            </a:r>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6" name="TextShape 1"/>
          <p:cNvSpPr txBox="1"/>
          <p:nvPr/>
        </p:nvSpPr>
        <p:spPr>
          <a:xfrm>
            <a:off x="457200" y="152280"/>
            <a:ext cx="8229240" cy="990360"/>
          </a:xfrm>
          <a:prstGeom prst="rect">
            <a:avLst/>
          </a:prstGeom>
        </p:spPr>
        <p:txBody>
          <a:bodyPr lIns="90000" rIns="90000" tIns="45000" bIns="45000" anchor="b"/>
          <a:p>
            <a:pPr>
              <a:lnSpc>
                <a:spcPct val="100000"/>
              </a:lnSpc>
            </a:pPr>
            <a:r>
              <a:rPr lang="en-US" sz="3200">
                <a:solidFill>
                  <a:srgbClr val="464653"/>
                </a:solidFill>
                <a:latin typeface="Bookman Old Style"/>
              </a:rPr>
              <a:t>Java EE : les APIs</a:t>
            </a:r>
            <a:endParaRPr/>
          </a:p>
        </p:txBody>
      </p:sp>
      <p:sp>
        <p:nvSpPr>
          <p:cNvPr id="247" name="TextShape 2"/>
          <p:cNvSpPr txBox="1"/>
          <p:nvPr/>
        </p:nvSpPr>
        <p:spPr>
          <a:xfrm>
            <a:off x="457200" y="1219320"/>
            <a:ext cx="8229240" cy="4937400"/>
          </a:xfrm>
          <a:prstGeom prst="rect">
            <a:avLst/>
          </a:prstGeom>
        </p:spPr>
        <p:txBody>
          <a:bodyPr lIns="90000" rIns="90000" tIns="45000" bIns="45000"/>
          <a:p>
            <a:pPr>
              <a:lnSpc>
                <a:spcPct val="90000"/>
              </a:lnSpc>
              <a:buSzPct val="76000"/>
              <a:buFont typeface="Wingdings 3" charset="2"/>
              <a:buChar char=""/>
            </a:pPr>
            <a:r>
              <a:rPr lang="en-US" sz="2400">
                <a:solidFill>
                  <a:srgbClr val="000000"/>
                </a:solidFill>
                <a:latin typeface="Gill Sans MT"/>
              </a:rPr>
              <a:t>Java EE comprend de très nombreuses API</a:t>
            </a:r>
            <a:endParaRPr/>
          </a:p>
          <a:p>
            <a:pPr lvl="1">
              <a:lnSpc>
                <a:spcPct val="90000"/>
              </a:lnSpc>
              <a:buSzPct val="76000"/>
              <a:buFont typeface="Wingdings 3" charset="2"/>
              <a:buChar char=""/>
            </a:pPr>
            <a:r>
              <a:rPr lang="en-US" sz="2000">
                <a:solidFill>
                  <a:srgbClr val="464653"/>
                </a:solidFill>
                <a:latin typeface="Gill Sans MT"/>
              </a:rPr>
              <a:t>Servlets, JSP, JSTL, JSF</a:t>
            </a:r>
            <a:endParaRPr/>
          </a:p>
          <a:p>
            <a:pPr lvl="1">
              <a:lnSpc>
                <a:spcPct val="90000"/>
              </a:lnSpc>
              <a:buSzPct val="76000"/>
              <a:buFont typeface="Wingdings 3" charset="2"/>
              <a:buChar char=""/>
            </a:pPr>
            <a:r>
              <a:rPr lang="en-US" sz="2000">
                <a:solidFill>
                  <a:srgbClr val="464653"/>
                </a:solidFill>
                <a:latin typeface="Gill Sans MT"/>
              </a:rPr>
              <a:t>JNDI,</a:t>
            </a:r>
            <a:endParaRPr/>
          </a:p>
          <a:p>
            <a:pPr lvl="1">
              <a:lnSpc>
                <a:spcPct val="90000"/>
              </a:lnSpc>
              <a:buSzPct val="76000"/>
              <a:buFont typeface="Wingdings 3" charset="2"/>
              <a:buChar char=""/>
            </a:pPr>
            <a:r>
              <a:rPr lang="en-US" sz="2000">
                <a:solidFill>
                  <a:srgbClr val="464653"/>
                </a:solidFill>
                <a:latin typeface="Gill Sans MT"/>
              </a:rPr>
              <a:t>JDBC,</a:t>
            </a:r>
            <a:endParaRPr/>
          </a:p>
          <a:p>
            <a:pPr lvl="1">
              <a:lnSpc>
                <a:spcPct val="90000"/>
              </a:lnSpc>
              <a:buSzPct val="76000"/>
              <a:buFont typeface="Wingdings 3" charset="2"/>
              <a:buChar char=""/>
            </a:pPr>
            <a:r>
              <a:rPr lang="en-US" sz="2000">
                <a:solidFill>
                  <a:srgbClr val="464653"/>
                </a:solidFill>
                <a:latin typeface="Gill Sans MT"/>
              </a:rPr>
              <a:t>EJB, </a:t>
            </a:r>
            <a:endParaRPr/>
          </a:p>
          <a:p>
            <a:pPr lvl="1">
              <a:lnSpc>
                <a:spcPct val="90000"/>
              </a:lnSpc>
              <a:buSzPct val="76000"/>
              <a:buFont typeface="Wingdings 3" charset="2"/>
              <a:buChar char=""/>
            </a:pPr>
            <a:r>
              <a:rPr lang="en-US" sz="2000">
                <a:solidFill>
                  <a:srgbClr val="464653"/>
                </a:solidFill>
                <a:latin typeface="Gill Sans MT"/>
              </a:rPr>
              <a:t>JMS</a:t>
            </a:r>
            <a:endParaRPr/>
          </a:p>
          <a:p>
            <a:pPr lvl="1">
              <a:lnSpc>
                <a:spcPct val="90000"/>
              </a:lnSpc>
              <a:buSzPct val="76000"/>
              <a:buFont typeface="Wingdings 3" charset="2"/>
              <a:buChar char=""/>
            </a:pPr>
            <a:r>
              <a:rPr lang="en-US" sz="2000">
                <a:solidFill>
                  <a:srgbClr val="464653"/>
                </a:solidFill>
                <a:latin typeface="Gill Sans MT"/>
              </a:rPr>
              <a:t>JavaMail</a:t>
            </a:r>
            <a:endParaRPr/>
          </a:p>
          <a:p>
            <a:pPr lvl="1">
              <a:lnSpc>
                <a:spcPct val="90000"/>
              </a:lnSpc>
              <a:buSzPct val="76000"/>
              <a:buFont typeface="Wingdings 3" charset="2"/>
              <a:buChar char=""/>
            </a:pPr>
            <a:r>
              <a:rPr lang="en-US" sz="2000">
                <a:solidFill>
                  <a:srgbClr val="464653"/>
                </a:solidFill>
                <a:latin typeface="Gill Sans MT"/>
              </a:rPr>
              <a:t>JPA</a:t>
            </a:r>
            <a:endParaRPr/>
          </a:p>
          <a:p>
            <a:pPr lvl="1">
              <a:lnSpc>
                <a:spcPct val="90000"/>
              </a:lnSpc>
              <a:buSzPct val="76000"/>
              <a:buFont typeface="Wingdings 3" charset="2"/>
              <a:buChar char=""/>
            </a:pPr>
            <a:r>
              <a:rPr lang="en-US" sz="2000">
                <a:solidFill>
                  <a:srgbClr val="464653"/>
                </a:solidFill>
                <a:latin typeface="Gill Sans MT"/>
              </a:rPr>
              <a:t>JTA</a:t>
            </a:r>
            <a:endParaRPr/>
          </a:p>
          <a:p>
            <a:pPr lvl="1">
              <a:lnSpc>
                <a:spcPct val="90000"/>
              </a:lnSpc>
              <a:buSzPct val="76000"/>
              <a:buFont typeface="Wingdings 3" charset="2"/>
              <a:buChar char=""/>
            </a:pPr>
            <a:r>
              <a:rPr lang="en-US" sz="2000">
                <a:solidFill>
                  <a:srgbClr val="464653"/>
                </a:solidFill>
                <a:latin typeface="Gill Sans MT"/>
              </a:rPr>
              <a:t>JAAS (Java Authentification and Authorization Service)</a:t>
            </a:r>
            <a:endParaRPr/>
          </a:p>
          <a:p>
            <a:pPr lvl="1">
              <a:lnSpc>
                <a:spcPct val="90000"/>
              </a:lnSpc>
              <a:buSzPct val="76000"/>
              <a:buFont typeface="Wingdings 3" charset="2"/>
              <a:buChar char=""/>
            </a:pPr>
            <a:r>
              <a:rPr lang="en-US" sz="2000">
                <a:solidFill>
                  <a:srgbClr val="464653"/>
                </a:solidFill>
                <a:latin typeface="Gill Sans MT"/>
              </a:rPr>
              <a:t>Java API for XML Parsing – JAXP</a:t>
            </a:r>
            <a:endParaRPr/>
          </a:p>
          <a:p>
            <a:pPr lvl="1">
              <a:lnSpc>
                <a:spcPct val="90000"/>
              </a:lnSpc>
              <a:buSzPct val="76000"/>
              <a:buFont typeface="Wingdings 3" charset="2"/>
              <a:buChar char=""/>
            </a:pPr>
            <a:r>
              <a:rPr lang="en-US" sz="2000">
                <a:solidFill>
                  <a:srgbClr val="464653"/>
                </a:solidFill>
                <a:latin typeface="Gill Sans MT"/>
              </a:rPr>
              <a:t>JAXB</a:t>
            </a:r>
            <a:endParaRPr/>
          </a:p>
          <a:p>
            <a:pPr lvl="1">
              <a:lnSpc>
                <a:spcPct val="90000"/>
              </a:lnSpc>
              <a:buSzPct val="76000"/>
              <a:buFont typeface="Wingdings 3" charset="2"/>
              <a:buChar char=""/>
            </a:pPr>
            <a:r>
              <a:rPr lang="en-US" sz="2000">
                <a:solidFill>
                  <a:srgbClr val="464653"/>
                </a:solidFill>
                <a:latin typeface="Gill Sans MT"/>
              </a:rPr>
              <a:t>Java RMI, Java IDL</a:t>
            </a:r>
            <a:endParaRPr/>
          </a:p>
          <a:p>
            <a:pPr lvl="1">
              <a:lnSpc>
                <a:spcPct val="90000"/>
              </a:lnSpc>
              <a:buSzPct val="76000"/>
              <a:buFont typeface="Wingdings 3" charset="2"/>
              <a:buChar char=""/>
            </a:pPr>
            <a:r>
              <a:rPr lang="en-US" sz="2000">
                <a:solidFill>
                  <a:srgbClr val="464653"/>
                </a:solidFill>
                <a:latin typeface="Gill Sans MT"/>
              </a:rPr>
              <a:t>…</a:t>
            </a:r>
            <a:endParaRPr/>
          </a:p>
        </p:txBody>
      </p:sp>
      <p:sp>
        <p:nvSpPr>
          <p:cNvPr id="248" name="TextShape 3"/>
          <p:cNvSpPr txBox="1"/>
          <p:nvPr/>
        </p:nvSpPr>
        <p:spPr>
          <a:xfrm>
            <a:off x="612720" y="6356520"/>
            <a:ext cx="1980720" cy="365400"/>
          </a:xfrm>
          <a:prstGeom prst="rect">
            <a:avLst/>
          </a:prstGeom>
        </p:spPr>
        <p:txBody>
          <a:bodyPr lIns="90000" rIns="90000" tIns="45000" bIns="45000"/>
          <a:p>
            <a:pPr>
              <a:lnSpc>
                <a:spcPct val="100000"/>
              </a:lnSpc>
            </a:pPr>
            <a:fld id="{13034FC2-F863-4336-A436-884D82A9ED72}" type="slidenum">
              <a:rPr lang="fr-FR" sz="1400">
                <a:solidFill>
                  <a:srgbClr val="464653"/>
                </a:solidFill>
                <a:latin typeface="Arial"/>
              </a:rPr>
              <a:t>&lt;numéro&gt;</a:t>
            </a:fld>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